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595" r:id="rId5"/>
    <p:sldId id="409" r:id="rId6"/>
    <p:sldId id="622" r:id="rId7"/>
    <p:sldId id="623" r:id="rId8"/>
    <p:sldId id="624" r:id="rId9"/>
    <p:sldId id="625" r:id="rId10"/>
    <p:sldId id="616" r:id="rId11"/>
    <p:sldId id="617" r:id="rId12"/>
    <p:sldId id="621" r:id="rId13"/>
    <p:sldId id="618" r:id="rId14"/>
    <p:sldId id="599" r:id="rId15"/>
    <p:sldId id="600" r:id="rId16"/>
    <p:sldId id="601" r:id="rId17"/>
    <p:sldId id="603" r:id="rId18"/>
    <p:sldId id="626" r:id="rId19"/>
    <p:sldId id="627" r:id="rId20"/>
    <p:sldId id="605" r:id="rId21"/>
    <p:sldId id="611" r:id="rId22"/>
    <p:sldId id="606" r:id="rId23"/>
    <p:sldId id="629" r:id="rId24"/>
    <p:sldId id="632" r:id="rId25"/>
    <p:sldId id="633" r:id="rId26"/>
    <p:sldId id="628" r:id="rId27"/>
    <p:sldId id="619" r:id="rId28"/>
    <p:sldId id="607" r:id="rId29"/>
    <p:sldId id="620" r:id="rId30"/>
    <p:sldId id="608" r:id="rId31"/>
    <p:sldId id="609" r:id="rId32"/>
    <p:sldId id="610" r:id="rId33"/>
    <p:sldId id="612" r:id="rId34"/>
    <p:sldId id="613" r:id="rId35"/>
    <p:sldId id="615" r:id="rId36"/>
    <p:sldId id="256" r:id="rId37"/>
    <p:sldId id="590" r:id="rId38"/>
    <p:sldId id="594" r:id="rId39"/>
    <p:sldId id="592" r:id="rId40"/>
    <p:sldId id="593" r:id="rId41"/>
  </p:sldIdLst>
  <p:sldSz cx="12192000" cy="6858000"/>
  <p:notesSz cx="6724650" cy="97742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27E151-84A5-6F75-5064-C276C07C8CE3}" name="Kjeld Vinkx (To70)" initials="KV" userId="S::kjeld.vinkx@to70.eu::ffaedad8-cd10-40e4-a5af-55375fcb79b3" providerId="AD"/>
  <p188:author id="{191219D8-D4B2-0FAD-CFBA-6C14D6E3E426}" name="Vanweert, Franci" initials="FV" userId="S::franci.vanweert@wsp.com::310a1dcb-0b33-4fb8-8c8a-764207d8bd4d" providerId="AD"/>
  <p188:author id="{833A11FF-C94D-ED82-3687-7BFCE5F53A44}" name="Pirovano, Natascha" initials="PN" userId="S::natascha.pirovano@wsp.com::9204daf7-9ef4-4f82-acce-5913865ff99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C75"/>
    <a:srgbClr val="FDC300"/>
    <a:srgbClr val="F08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81"/>
    <p:restoredTop sz="80915" autoAdjust="0"/>
  </p:normalViewPr>
  <p:slideViewPr>
    <p:cSldViewPr snapToGrid="0" snapToObjects="1">
      <p:cViewPr varScale="1">
        <p:scale>
          <a:sx n="64" d="100"/>
          <a:sy n="64" d="100"/>
        </p:scale>
        <p:origin x="96" y="72"/>
      </p:cViewPr>
      <p:guideLst/>
    </p:cSldViewPr>
  </p:slideViewPr>
  <p:notesTextViewPr>
    <p:cViewPr>
      <p:scale>
        <a:sx n="1" d="1"/>
        <a:sy n="1" d="1"/>
      </p:scale>
      <p:origin x="0" y="-250"/>
    </p:cViewPr>
  </p:notesTextViewPr>
  <p:notesViewPr>
    <p:cSldViewPr snapToGrid="0" snapToObjects="1">
      <p:cViewPr varScale="1">
        <p:scale>
          <a:sx n="156" d="100"/>
          <a:sy n="156" d="100"/>
        </p:scale>
        <p:origin x="38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la Hendriks" userId="863480e4-c749-4f87-a9de-1b0eb5ae5b53" providerId="ADAL" clId="{4D7393EE-54FD-42D7-931D-EFEEDE98E17E}"/>
    <pc:docChg chg="modSld">
      <pc:chgData name="Hella Hendriks" userId="863480e4-c749-4f87-a9de-1b0eb5ae5b53" providerId="ADAL" clId="{4D7393EE-54FD-42D7-931D-EFEEDE98E17E}" dt="2024-01-26T19:04:02.230" v="3"/>
      <pc:docMkLst>
        <pc:docMk/>
      </pc:docMkLst>
      <pc:sldChg chg="modNotesTx">
        <pc:chgData name="Hella Hendriks" userId="863480e4-c749-4f87-a9de-1b0eb5ae5b53" providerId="ADAL" clId="{4D7393EE-54FD-42D7-931D-EFEEDE98E17E}" dt="2024-01-26T19:02:34.396" v="0"/>
        <pc:sldMkLst>
          <pc:docMk/>
          <pc:sldMk cId="4245959300" sldId="603"/>
        </pc:sldMkLst>
      </pc:sldChg>
      <pc:sldChg chg="modNotesTx">
        <pc:chgData name="Hella Hendriks" userId="863480e4-c749-4f87-a9de-1b0eb5ae5b53" providerId="ADAL" clId="{4D7393EE-54FD-42D7-931D-EFEEDE98E17E}" dt="2024-01-26T19:03:29.847" v="2"/>
        <pc:sldMkLst>
          <pc:docMk/>
          <pc:sldMk cId="700685038" sldId="605"/>
        </pc:sldMkLst>
      </pc:sldChg>
      <pc:sldChg chg="modNotesTx">
        <pc:chgData name="Hella Hendriks" userId="863480e4-c749-4f87-a9de-1b0eb5ae5b53" providerId="ADAL" clId="{4D7393EE-54FD-42D7-931D-EFEEDE98E17E}" dt="2024-01-26T19:04:02.230" v="3"/>
        <pc:sldMkLst>
          <pc:docMk/>
          <pc:sldMk cId="354802637" sldId="613"/>
        </pc:sldMkLst>
      </pc:sldChg>
      <pc:sldChg chg="modNotesTx">
        <pc:chgData name="Hella Hendriks" userId="863480e4-c749-4f87-a9de-1b0eb5ae5b53" providerId="ADAL" clId="{4D7393EE-54FD-42D7-931D-EFEEDE98E17E}" dt="2024-01-26T19:02:59.381" v="1"/>
        <pc:sldMkLst>
          <pc:docMk/>
          <pc:sldMk cId="2325635996" sldId="62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707326136745434E-2"/>
          <c:y val="0.10154989486804614"/>
          <c:w val="0.91684359695898754"/>
          <c:h val="0.82885483610945543"/>
        </c:manualLayout>
      </c:layout>
      <c:barChart>
        <c:barDir val="col"/>
        <c:grouping val="clustered"/>
        <c:varyColors val="0"/>
        <c:ser>
          <c:idx val="0"/>
          <c:order val="0"/>
          <c:tx>
            <c:strRef>
              <c:f>Blad1!$B$1</c:f>
              <c:strCache>
                <c:ptCount val="1"/>
                <c:pt idx="0">
                  <c:v>2017</c:v>
                </c:pt>
              </c:strCache>
            </c:strRef>
          </c:tx>
          <c:spPr>
            <a:solidFill>
              <a:schemeClr val="accent1"/>
            </a:solidFill>
            <a:ln>
              <a:noFill/>
            </a:ln>
            <a:effectLst/>
          </c:spPr>
          <c:invertIfNegative val="0"/>
          <c:dPt>
            <c:idx val="0"/>
            <c:invertIfNegative val="0"/>
            <c:bubble3D val="0"/>
            <c:spPr>
              <a:solidFill>
                <a:srgbClr val="163C75"/>
              </a:solidFill>
              <a:ln>
                <a:noFill/>
              </a:ln>
              <a:effectLst/>
            </c:spPr>
            <c:extLst>
              <c:ext xmlns:c16="http://schemas.microsoft.com/office/drawing/2014/chart" uri="{C3380CC4-5D6E-409C-BE32-E72D297353CC}">
                <c16:uniqueId val="{00000001-FA69-F84D-A5B1-429F4B308E4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Blad1!$B$2</c:f>
              <c:numCache>
                <c:formatCode>#,##0</c:formatCode>
                <c:ptCount val="1"/>
                <c:pt idx="0">
                  <c:v>18353</c:v>
                </c:pt>
              </c:numCache>
            </c:numRef>
          </c:val>
          <c:extLst>
            <c:ext xmlns:c16="http://schemas.microsoft.com/office/drawing/2014/chart" uri="{C3380CC4-5D6E-409C-BE32-E72D297353CC}">
              <c16:uniqueId val="{00000002-FA69-F84D-A5B1-429F4B308E47}"/>
            </c:ext>
          </c:extLst>
        </c:ser>
        <c:ser>
          <c:idx val="1"/>
          <c:order val="1"/>
          <c:tx>
            <c:strRef>
              <c:f>Blad1!$C$1</c:f>
              <c:strCache>
                <c:ptCount val="1"/>
                <c:pt idx="0">
                  <c:v>2018</c:v>
                </c:pt>
              </c:strCache>
            </c:strRef>
          </c:tx>
          <c:spPr>
            <a:solidFill>
              <a:srgbClr val="E87D2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Blad1!$C$2</c:f>
              <c:numCache>
                <c:formatCode>#,##0</c:formatCode>
                <c:ptCount val="1"/>
                <c:pt idx="0">
                  <c:v>307205</c:v>
                </c:pt>
              </c:numCache>
            </c:numRef>
          </c:val>
          <c:extLst>
            <c:ext xmlns:c16="http://schemas.microsoft.com/office/drawing/2014/chart" uri="{C3380CC4-5D6E-409C-BE32-E72D297353CC}">
              <c16:uniqueId val="{00000003-FA69-F84D-A5B1-429F4B308E47}"/>
            </c:ext>
          </c:extLst>
        </c:ser>
        <c:ser>
          <c:idx val="2"/>
          <c:order val="2"/>
          <c:tx>
            <c:strRef>
              <c:f>Blad1!$D$1</c:f>
              <c:strCache>
                <c:ptCount val="1"/>
                <c:pt idx="0">
                  <c:v>2019</c:v>
                </c:pt>
              </c:strCache>
            </c:strRef>
          </c:tx>
          <c:spPr>
            <a:solidFill>
              <a:srgbClr val="E87D2B">
                <a:alpha val="50196"/>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Blad1!$D$2</c:f>
              <c:numCache>
                <c:formatCode>#,##0</c:formatCode>
                <c:ptCount val="1"/>
                <c:pt idx="0">
                  <c:v>567141</c:v>
                </c:pt>
              </c:numCache>
            </c:numRef>
          </c:val>
          <c:extLst>
            <c:ext xmlns:c16="http://schemas.microsoft.com/office/drawing/2014/chart" uri="{C3380CC4-5D6E-409C-BE32-E72D297353CC}">
              <c16:uniqueId val="{00000004-FA69-F84D-A5B1-429F4B308E47}"/>
            </c:ext>
          </c:extLst>
        </c:ser>
        <c:dLbls>
          <c:dLblPos val="outEnd"/>
          <c:showLegendKey val="0"/>
          <c:showVal val="1"/>
          <c:showCatName val="0"/>
          <c:showSerName val="0"/>
          <c:showPercent val="0"/>
          <c:showBubbleSize val="0"/>
        </c:dLbls>
        <c:gapWidth val="219"/>
        <c:overlap val="-27"/>
        <c:axId val="524805800"/>
        <c:axId val="524799920"/>
      </c:barChart>
      <c:catAx>
        <c:axId val="524805800"/>
        <c:scaling>
          <c:orientation val="minMax"/>
        </c:scaling>
        <c:delete val="1"/>
        <c:axPos val="b"/>
        <c:numFmt formatCode="General" sourceLinked="1"/>
        <c:majorTickMark val="none"/>
        <c:minorTickMark val="none"/>
        <c:tickLblPos val="nextTo"/>
        <c:crossAx val="524799920"/>
        <c:crosses val="autoZero"/>
        <c:auto val="1"/>
        <c:lblAlgn val="ctr"/>
        <c:lblOffset val="100"/>
        <c:noMultiLvlLbl val="0"/>
      </c:catAx>
      <c:valAx>
        <c:axId val="524799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805800"/>
        <c:crosses val="autoZero"/>
        <c:crossBetween val="between"/>
      </c:valAx>
      <c:spPr>
        <a:noFill/>
        <a:ln>
          <a:noFill/>
        </a:ln>
        <a:effectLst/>
      </c:spPr>
    </c:plotArea>
    <c:legend>
      <c:legendPos val="b"/>
      <c:layout>
        <c:manualLayout>
          <c:xMode val="edge"/>
          <c:yMode val="edge"/>
          <c:x val="0.12516710261443506"/>
          <c:y val="0.9355403523853173"/>
          <c:w val="0.79612614598746756"/>
          <c:h val="6.445964761468274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485683A-4CC4-D245-9084-9EC54569857F}"/>
              </a:ext>
            </a:extLst>
          </p:cNvPr>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5FFE4E8B-68EC-CC4F-A27E-6911106A8CD0}"/>
              </a:ext>
            </a:extLst>
          </p:cNvPr>
          <p:cNvSpPr>
            <a:spLocks noGrp="1"/>
          </p:cNvSpPr>
          <p:nvPr>
            <p:ph type="dt" sz="quarter" idx="1"/>
          </p:nvPr>
        </p:nvSpPr>
        <p:spPr>
          <a:xfrm>
            <a:off x="3809079" y="0"/>
            <a:ext cx="2914015" cy="490409"/>
          </a:xfrm>
          <a:prstGeom prst="rect">
            <a:avLst/>
          </a:prstGeom>
        </p:spPr>
        <p:txBody>
          <a:bodyPr vert="horz" lIns="91440" tIns="45720" rIns="91440" bIns="45720" rtlCol="0"/>
          <a:lstStyle>
            <a:lvl1pPr algn="r">
              <a:defRPr sz="1200"/>
            </a:lvl1pPr>
          </a:lstStyle>
          <a:p>
            <a:fld id="{A5935F2E-BBCF-464A-9B30-00D9179331D6}" type="datetimeFigureOut">
              <a:rPr lang="nl-NL" smtClean="0"/>
              <a:t>26-1-2024</a:t>
            </a:fld>
            <a:endParaRPr lang="nl-NL"/>
          </a:p>
        </p:txBody>
      </p:sp>
      <p:sp>
        <p:nvSpPr>
          <p:cNvPr id="4" name="Tijdelijke aanduiding voor voettekst 3">
            <a:extLst>
              <a:ext uri="{FF2B5EF4-FFF2-40B4-BE49-F238E27FC236}">
                <a16:creationId xmlns:a16="http://schemas.microsoft.com/office/drawing/2014/main" id="{A02A0E76-FA81-1544-82B9-7B879E2A45F8}"/>
              </a:ext>
            </a:extLst>
          </p:cNvPr>
          <p:cNvSpPr>
            <a:spLocks noGrp="1"/>
          </p:cNvSpPr>
          <p:nvPr>
            <p:ph type="ftr" sz="quarter" idx="2"/>
          </p:nvPr>
        </p:nvSpPr>
        <p:spPr>
          <a:xfrm>
            <a:off x="0" y="9283830"/>
            <a:ext cx="2914015" cy="49040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4D455DCB-6887-7745-BD84-D10FC434789B}"/>
              </a:ext>
            </a:extLst>
          </p:cNvPr>
          <p:cNvSpPr>
            <a:spLocks noGrp="1"/>
          </p:cNvSpPr>
          <p:nvPr>
            <p:ph type="sldNum" sz="quarter" idx="3"/>
          </p:nvPr>
        </p:nvSpPr>
        <p:spPr>
          <a:xfrm>
            <a:off x="3809079" y="9283830"/>
            <a:ext cx="2914015" cy="490408"/>
          </a:xfrm>
          <a:prstGeom prst="rect">
            <a:avLst/>
          </a:prstGeom>
        </p:spPr>
        <p:txBody>
          <a:bodyPr vert="horz" lIns="91440" tIns="45720" rIns="91440" bIns="45720" rtlCol="0" anchor="b"/>
          <a:lstStyle>
            <a:lvl1pPr algn="r">
              <a:defRPr sz="1200"/>
            </a:lvl1pPr>
          </a:lstStyle>
          <a:p>
            <a:fld id="{9C414BB8-0DA9-B84D-AB93-735055E7EBCD}" type="slidenum">
              <a:rPr lang="nl-NL" smtClean="0"/>
              <a:t>‹#›</a:t>
            </a:fld>
            <a:endParaRPr lang="nl-NL"/>
          </a:p>
        </p:txBody>
      </p:sp>
    </p:spTree>
    <p:extLst>
      <p:ext uri="{BB962C8B-B14F-4D97-AF65-F5344CB8AC3E}">
        <p14:creationId xmlns:p14="http://schemas.microsoft.com/office/powerpoint/2010/main" val="100957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5ECE51BF-3386-4F66-8368-364E4DE692B4}" type="datetimeFigureOut">
              <a:rPr lang="en-US" smtClean="0"/>
              <a:t>1/26/2024</a:t>
            </a:fld>
            <a:endParaRPr lang="en-US"/>
          </a:p>
        </p:txBody>
      </p:sp>
      <p:sp>
        <p:nvSpPr>
          <p:cNvPr id="4" name="Tijdelijke aanduiding voor dia-afbeelding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301B93A9-BC10-4BA3-B69C-BDF4F88F8754}" type="slidenum">
              <a:rPr lang="en-US" smtClean="0"/>
              <a:t>‹#›</a:t>
            </a:fld>
            <a:endParaRPr lang="en-US"/>
          </a:p>
        </p:txBody>
      </p:sp>
    </p:spTree>
    <p:extLst>
      <p:ext uri="{BB962C8B-B14F-4D97-AF65-F5344CB8AC3E}">
        <p14:creationId xmlns:p14="http://schemas.microsoft.com/office/powerpoint/2010/main" val="2285058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imburg.nl/onderwerpen/verkeer-vervoer/luchtvaart/toekomst-maastricht-aachen-airpor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imburg.bestuurlijkeinformatie.nl/Reports/Document/f766d31f-a715-447b-a41b-8d5a3c12df83?documentId=b45768c6-3c38-403a-b98e-a731517d9171"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limburg.bestuurlijkeinformatie.nl/Reports/Document/026978cc-0f55-49fc-a184-5811b3609e67?documentId=b20e6b21-022a-4122-88a9-a6f2db227677" TargetMode="External"/><Relationship Id="rId4" Type="http://schemas.openxmlformats.org/officeDocument/2006/relationships/hyperlink" Target="https://www.limburg.nl/onderwerpen/verkeer-vervoer/luchtvaart/toekomst-maastricht-aachen-airpor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rvo.nl/onderwerpen/reageren-op-projecten-met-invloed-op-natuur/vergunningsaanvraag-exploitatie-maastricht#ontwerpbesluit-bekijke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limburg.nl/actueel/nieuws/nieuwsberichten/2023/december/ontwerp-provinciaal-inpassingsplan-maa/"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maa.nl/luchthavenbeslui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rijksoverheid.nl/documenten/kamerstukken/2023/12/21/kamerbrief-effecten-van-luchtvaart-op-lokale-luchtkwalitei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MAA directeur Jonas van Stekelenburg opent het programma door terug te blikken op het besluit van Provinciale Staten in 2022. Meer over dit besluit lees je op de website van de provincie (</a:t>
            </a:r>
            <a:r>
              <a:rPr lang="nl-N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Toekomst Maastricht Aachen Airport - Provincie Limburg</a:t>
            </a:r>
            <a:r>
              <a:rPr lang="nl-NL" sz="1800" kern="100" dirty="0">
                <a:effectLst/>
                <a:latin typeface="Calibri" panose="020F0502020204030204" pitchFamily="34" charset="0"/>
                <a:ea typeface="Calibri" panose="020F0502020204030204" pitchFamily="34" charset="0"/>
                <a:cs typeface="Arial" panose="020B0604020202020204" pitchFamily="34" charset="0"/>
              </a:rPr>
              <a: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Maastricht Aachen Airport stelt de aanvraag voor het luchthavenbesluit op en dient deze in. Voor dit luchthavenbesluit laten we een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opstellen.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Als aandeelhouders hebben de provincie Limburg en Schiphol geen directe rol bij dit proces. Hun opdracht aan ons is het realiseren van de goedgekeurde businesscase.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Provincie Limburg is vanuit hun rol als overheid ook belanghebbenden gezien hun kerntaken.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De informatiebijeenkomst gaat over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.-procedure die we momenteel doorlopen en in het bijzonder de onderzoeken naar de effecten op het milieu van de activiteiten die we in de nieuwe vergunning willen vastleggen.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Helaas duren de onderzoeken langer dan we hadden voorzien. Dit betreuren wij, net als jullie, het ministerie en onze aandeelhouders. Het nieuwe luchthavenbesluit zorgt voor duidelijkheid voor iedereen. Voor omwonenden, voor belangenorganisaties, voor toezichthoudende instanties en ook voor ons. Ondanks dat het nieuwe luchthavenbesluit voor ons een aantal beperkingen betekent, biedt het ook duidelijk mogelijkheden. Dus ook voor ons is het belangrijk dat we dit luchthavenbesluit zo snel als mogelijk hebben. Maar zorgvuldigheid gaat voor snelheid.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redenen voor deze vertraging komen uitgebreid aan bod in deze presentatie.</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In slide 4 staat bij de laatste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bullet</a:t>
            </a:r>
            <a:r>
              <a:rPr lang="nl-NL" sz="1800" kern="100" dirty="0">
                <a:effectLst/>
                <a:latin typeface="Calibri" panose="020F0502020204030204" pitchFamily="34" charset="0"/>
                <a:ea typeface="Calibri" panose="020F0502020204030204" pitchFamily="34" charset="0"/>
                <a:cs typeface="Arial" panose="020B0604020202020204" pitchFamily="34" charset="0"/>
              </a:rPr>
              <a:t> wat we aanvragen en waar we dus de (milieu)effecten van laten onderzoeken.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4</a:t>
            </a:fld>
            <a:endParaRPr lang="en-US"/>
          </a:p>
        </p:txBody>
      </p:sp>
    </p:spTree>
    <p:extLst>
      <p:ext uri="{BB962C8B-B14F-4D97-AF65-F5344CB8AC3E}">
        <p14:creationId xmlns:p14="http://schemas.microsoft.com/office/powerpoint/2010/main" val="204840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nl-NL" sz="1100" kern="100" dirty="0">
                <a:effectLst/>
                <a:latin typeface="Calibri" panose="020F0502020204030204" pitchFamily="34" charset="0"/>
                <a:ea typeface="Calibri" panose="020F0502020204030204" pitchFamily="34" charset="0"/>
                <a:cs typeface="Arial" panose="020B0604020202020204" pitchFamily="34" charset="0"/>
              </a:rPr>
              <a:t>Onze aanvraag moet straks passen binnen het besluit van Provinciale Staten. Hierbij onderscheiden we: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buFont typeface="Courier New" panose="02070309020205020404" pitchFamily="49" charset="0"/>
              <a:buChar char="o"/>
            </a:pPr>
            <a:r>
              <a:rPr lang="nl-NL" sz="1100" kern="100" dirty="0">
                <a:effectLst/>
                <a:latin typeface="Calibri" panose="020F0502020204030204" pitchFamily="34" charset="0"/>
                <a:ea typeface="Calibri" panose="020F0502020204030204" pitchFamily="34" charset="0"/>
                <a:cs typeface="Arial" panose="020B0604020202020204" pitchFamily="34" charset="0"/>
              </a:rPr>
              <a:t>Businessplan MAA dat uitgaat van de (afname)doelstelling van het aantal Ernstig </a:t>
            </a:r>
            <a:r>
              <a:rPr lang="nl-NL" sz="1100" kern="100" dirty="0" err="1">
                <a:effectLst/>
                <a:latin typeface="Calibri" panose="020F0502020204030204" pitchFamily="34" charset="0"/>
                <a:ea typeface="Calibri" panose="020F0502020204030204" pitchFamily="34" charset="0"/>
                <a:cs typeface="Arial" panose="020B0604020202020204" pitchFamily="34" charset="0"/>
              </a:rPr>
              <a:t>Gehinderden</a:t>
            </a:r>
            <a:r>
              <a:rPr lang="nl-NL" sz="1100" kern="100" dirty="0">
                <a:effectLst/>
                <a:latin typeface="Calibri" panose="020F0502020204030204" pitchFamily="34" charset="0"/>
                <a:ea typeface="Calibri" panose="020F0502020204030204" pitchFamily="34" charset="0"/>
                <a:cs typeface="Arial" panose="020B0604020202020204" pitchFamily="34" charset="0"/>
              </a:rPr>
              <a:t> volgens van Geel. Het aantal Ernstig </a:t>
            </a:r>
            <a:r>
              <a:rPr lang="nl-NL" sz="1100" kern="100" dirty="0" err="1">
                <a:effectLst/>
                <a:latin typeface="Calibri" panose="020F0502020204030204" pitchFamily="34" charset="0"/>
                <a:ea typeface="Calibri" panose="020F0502020204030204" pitchFamily="34" charset="0"/>
                <a:cs typeface="Arial" panose="020B0604020202020204" pitchFamily="34" charset="0"/>
              </a:rPr>
              <a:t>Gehinderden</a:t>
            </a:r>
            <a:r>
              <a:rPr lang="nl-NL" sz="1100" kern="100" dirty="0">
                <a:effectLst/>
                <a:latin typeface="Calibri" panose="020F0502020204030204" pitchFamily="34" charset="0"/>
                <a:ea typeface="Calibri" panose="020F0502020204030204" pitchFamily="34" charset="0"/>
                <a:cs typeface="Arial" panose="020B0604020202020204" pitchFamily="34" charset="0"/>
              </a:rPr>
              <a:t> werd hierbij bepaald aan de hand van het Nederlands </a:t>
            </a:r>
            <a:r>
              <a:rPr lang="nl-NL" sz="1100" kern="100" dirty="0" err="1">
                <a:effectLst/>
                <a:latin typeface="Calibri" panose="020F0502020204030204" pitchFamily="34" charset="0"/>
                <a:ea typeface="Calibri" panose="020F0502020204030204" pitchFamily="34" charset="0"/>
                <a:cs typeface="Arial" panose="020B0604020202020204" pitchFamily="34" charset="0"/>
              </a:rPr>
              <a:t>RekenModel</a:t>
            </a:r>
            <a:r>
              <a:rPr lang="nl-NL" sz="1100" kern="100" dirty="0">
                <a:effectLst/>
                <a:latin typeface="Calibri" panose="020F0502020204030204" pitchFamily="34" charset="0"/>
                <a:ea typeface="Calibri" panose="020F0502020204030204" pitchFamily="34" charset="0"/>
                <a:cs typeface="Arial" panose="020B0604020202020204" pitchFamily="34" charset="0"/>
              </a:rPr>
              <a:t> (NRM). We richten ons met deze aanvraag op de businesscase 2025 – 2029 (</a:t>
            </a:r>
            <a:r>
              <a:rPr lang="nl-NL" sz="11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Document Limburg - G-22-054 Statenvoorstel inzake Uitwerking transitie Maastricht Aachen Airport, brief GS van 18-11-2022 (GS DOC-00335925).pdf - </a:t>
            </a:r>
            <a:r>
              <a:rPr lang="nl-NL" sz="11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iBabs</a:t>
            </a:r>
            <a:r>
              <a:rPr lang="nl-NL" sz="11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 RIS (bestuurlijkeinformatie.nl)</a:t>
            </a:r>
            <a:r>
              <a:rPr lang="en-US" sz="1100" kern="100" dirty="0">
                <a:effectLst/>
                <a:latin typeface="Calibri" panose="020F0502020204030204" pitchFamily="34" charset="0"/>
                <a:ea typeface="Calibri" panose="020F0502020204030204" pitchFamily="34" charset="0"/>
                <a:cs typeface="Arial" panose="020B0604020202020204" pitchFamily="34" charset="0"/>
              </a:rPr>
              <a:t> </a:t>
            </a:r>
            <a:r>
              <a:rPr lang="nl-NL" sz="1100" kern="100" dirty="0">
                <a:effectLst/>
                <a:latin typeface="Calibri" panose="020F0502020204030204" pitchFamily="34" charset="0"/>
                <a:ea typeface="Calibri" panose="020F0502020204030204" pitchFamily="34" charset="0"/>
                <a:cs typeface="Arial" panose="020B0604020202020204" pitchFamily="34" charset="0"/>
              </a:rPr>
              <a:t>vanaf pagina 42).</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buFont typeface="Courier New" panose="02070309020205020404" pitchFamily="49" charset="0"/>
              <a:buChar char="o"/>
            </a:pPr>
            <a:r>
              <a:rPr lang="nl-NL" sz="1100" kern="100" dirty="0">
                <a:effectLst/>
                <a:latin typeface="Calibri" panose="020F0502020204030204" pitchFamily="34" charset="0"/>
                <a:ea typeface="Calibri" panose="020F0502020204030204" pitchFamily="34" charset="0"/>
                <a:cs typeface="Arial" panose="020B0604020202020204" pitchFamily="34" charset="0"/>
              </a:rPr>
              <a:t>Besluit Provinciale Staten van 16 december 2022 (</a:t>
            </a:r>
            <a:r>
              <a:rPr lang="nl-NL" sz="11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Toekomst Maastricht Aachen Airport - Provincie Limburg</a:t>
            </a:r>
            <a:r>
              <a:rPr lang="nl-NL" sz="1100" kern="100" dirty="0">
                <a:effectLst/>
                <a:latin typeface="Calibri" panose="020F0502020204030204" pitchFamily="34" charset="0"/>
                <a:ea typeface="Calibri" panose="020F050202020403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buFont typeface="Courier New" panose="02070309020205020404" pitchFamily="49" charset="0"/>
              <a:buChar char="o"/>
            </a:pPr>
            <a:r>
              <a:rPr lang="nl-NL" sz="1100" kern="100" dirty="0">
                <a:effectLst/>
                <a:latin typeface="Calibri" panose="020F0502020204030204" pitchFamily="34" charset="0"/>
                <a:ea typeface="Calibri" panose="020F0502020204030204" pitchFamily="34" charset="0"/>
                <a:cs typeface="Arial" panose="020B0604020202020204" pitchFamily="34" charset="0"/>
              </a:rPr>
              <a:t>Amendement 145 zoals door Provinciale Staten besloten op 3 juni 2022 (</a:t>
            </a:r>
            <a:r>
              <a:rPr lang="nl-NL" sz="11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5"/>
              </a:rPr>
              <a:t>Document Limburg - Amendement 145 - Heldens c.s. inzake Een omgevingsbewust en toekomstbestendig MAA.docx - </a:t>
            </a:r>
            <a:r>
              <a:rPr lang="nl-NL" sz="11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5"/>
              </a:rPr>
              <a:t>iBabs</a:t>
            </a:r>
            <a:r>
              <a:rPr lang="nl-NL" sz="11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5"/>
              </a:rPr>
              <a:t> RIS (bestuurlijkeinformatie.nl)</a:t>
            </a:r>
            <a:r>
              <a:rPr lang="nl-NL" sz="1100" kern="100" dirty="0">
                <a:effectLst/>
                <a:latin typeface="Calibri" panose="020F0502020204030204" pitchFamily="34" charset="0"/>
                <a:ea typeface="Calibri" panose="020F050202020403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nl-NL" sz="1100" kern="100" dirty="0">
                <a:effectLst/>
                <a:latin typeface="Calibri" panose="020F0502020204030204" pitchFamily="34" charset="0"/>
                <a:ea typeface="Calibri" panose="020F0502020204030204" pitchFamily="34" charset="0"/>
                <a:cs typeface="Arial" panose="020B0604020202020204" pitchFamily="34" charset="0"/>
              </a:rPr>
              <a:t>Daarnaast heeft het Ministerie van I&amp;W ons gevraagd om de geluidbelasting te bepalen via een nieuwe rekenmethode: Doc29. Hier komen we later in deze presentatie uitgebreid op terug. </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5</a:t>
            </a:fld>
            <a:endParaRPr lang="en-US"/>
          </a:p>
        </p:txBody>
      </p:sp>
    </p:spTree>
    <p:extLst>
      <p:ext uri="{BB962C8B-B14F-4D97-AF65-F5344CB8AC3E}">
        <p14:creationId xmlns:p14="http://schemas.microsoft.com/office/powerpoint/2010/main" val="384206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Slide 7 biedt een overzicht van alle procedures die momenteel lopen rondom vergunning voor Maastricht Aachen Airport.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Meer informatie over deze procedures vind je hier:</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 </a:t>
            </a:r>
            <a:r>
              <a:rPr lang="nl-NL" sz="2800" dirty="0">
                <a:hlinkClick r:id="rId3"/>
              </a:rPr>
              <a:t>Vergunningsaanvraag exploitatie Maastricht Aachen Airport (rvo.nl)</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PIP en omgevingsvergunning: </a:t>
            </a:r>
            <a:r>
              <a:rPr lang="nl-NL" sz="2800" dirty="0">
                <a:hlinkClick r:id="rId4"/>
              </a:rPr>
              <a:t>Ontwerp Provinciaal Inpassingsplan MAA (Proefdraaien) ter inzage - Provincie Limburg</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7</a:t>
            </a:fld>
            <a:endParaRPr lang="en-US"/>
          </a:p>
        </p:txBody>
      </p:sp>
    </p:spTree>
    <p:extLst>
      <p:ext uri="{BB962C8B-B14F-4D97-AF65-F5344CB8AC3E}">
        <p14:creationId xmlns:p14="http://schemas.microsoft.com/office/powerpoint/2010/main" val="2866181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voorgenomen planning is zoals gezegd niet haalbaar gebleken.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informatie die centraal stond 25 mei vind je terug onder de verschillende onderwerpen op </a:t>
            </a:r>
            <a:r>
              <a:rPr lang="nl-N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www.maa.nl/luchthavenbesluit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presentatie van 6 juli vind je hier: https://www.maa.nl/wp-content/uploads/2023/07/MAA-informatiebijeenkomst.pdf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8</a:t>
            </a:fld>
            <a:endParaRPr lang="en-US"/>
          </a:p>
        </p:txBody>
      </p:sp>
    </p:spTree>
    <p:extLst>
      <p:ext uri="{BB962C8B-B14F-4D97-AF65-F5344CB8AC3E}">
        <p14:creationId xmlns:p14="http://schemas.microsoft.com/office/powerpoint/2010/main" val="101595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9</a:t>
            </a:fld>
            <a:endParaRPr lang="en-US"/>
          </a:p>
        </p:txBody>
      </p:sp>
    </p:spTree>
    <p:extLst>
      <p:ext uri="{BB962C8B-B14F-4D97-AF65-F5344CB8AC3E}">
        <p14:creationId xmlns:p14="http://schemas.microsoft.com/office/powerpoint/2010/main" val="1098519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Uiterlijk in mei informeren we alle belanghebbenden tijdens een extra informatiebijeenkomst over de resultaten van de onderzoeken. Deze onderzoeken worden uitgevoerd door 2 onafhankelijke onderzoeksbureaus, WSP en To70, in opdracht van MAA. Ook gaat het ministerie de onderzoeken dan controleren en wordt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.-beoordelingsrapportage  voorgelegd aan de commissie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Aan de hand van de toets van het ministerie en het advies van de commissie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  verwachten we in september de definitieve onderzoeksresultaten te presenteren.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Naast deze communicatiemomenten informeren we de CRO tijdens hun geplande vergaderingen.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10</a:t>
            </a:fld>
            <a:endParaRPr lang="en-US"/>
          </a:p>
        </p:txBody>
      </p:sp>
    </p:spTree>
    <p:extLst>
      <p:ext uri="{BB962C8B-B14F-4D97-AF65-F5344CB8AC3E}">
        <p14:creationId xmlns:p14="http://schemas.microsoft.com/office/powerpoint/2010/main" val="1403853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effecten van de voorgenomen activiteiten (het toekomstig vliegscenario) die we aanvragen worden vergeleken met de referentiescenario’s: de autonome ontwikkeling en de huidige situatie. Daarom onderzoeken we het huidig vergunde scenario en de autonome ontwikkeling als referentiescenario én de voorgenomen activiteit.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Autonome ontwikkeling</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Hierbij kijken we naar wat er nu in het Aanwijzingsbesluit is vastgelegd. Dit wordt aangevuld met informatie over de hypothetische situatie hoe de luchthaven zich zou ontwikkelen als er geen nieuw luchthavenbesluit wordt genomen inclusief de autonome ontwikkeling zoals bijvoorbeeld vlootvernieuwing.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Huidige situatie</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Daarnaast wordt vanuit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gevraagd om ook de meest recente situatie te onderzoeken om mee te vergelijken. Dit is het jaar 2022 omdat de onderzoeken in 2023 zijn gestart en 2022 toen het meest recente volledige jaar was.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Voorgenomen activiteit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effecten van de voorgaande scenario’s (het scenario dat we aanvragen in het nieuwe Luchthavenbesluit) worden afgezet tegen de referentiescenario’s . Dit scenario volgt het Businessplan MAA 2025-2029 incl. de voorgenomen wijziging in baanlengte en openingstijden.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Doorkijk</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Daarnaast bieden we aanvullende (kwalitatieve) informatie aan die een globale doorkijk biedt naar de toekomst in 2030 en 2035. Dit is geen onderdeel van de feitelijke aanvraag.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11</a:t>
            </a:fld>
            <a:endParaRPr lang="en-US"/>
          </a:p>
        </p:txBody>
      </p:sp>
    </p:spTree>
    <p:extLst>
      <p:ext uri="{BB962C8B-B14F-4D97-AF65-F5344CB8AC3E}">
        <p14:creationId xmlns:p14="http://schemas.microsoft.com/office/powerpoint/2010/main" val="3360556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tabel op slide 12 laat de (reeds bekende) operationele uitgangspunten zien waarbij we de verschillende referentiesituaties naast de aan te vragen situatie zetten.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referentiesituatie voor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-vergunning is al bekend en bepaald. De gegevens van de referentiesituatie volgens de vergunde situatie is nog onderwerp van de onderzoeken die we nu uitvoeren. We moeten hierbij de autonome ontwikkeling (volgens de vlootsamenstelling van het 2025-scenario) in NRM terugrekenen naar de vergunde geluidruimte zoals die is vastgelegd in de Omzettingsregeling.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beoogde situatie is wat we aanvragen voor de periode van 2025-2029.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12</a:t>
            </a:fld>
            <a:endParaRPr lang="en-US"/>
          </a:p>
        </p:txBody>
      </p:sp>
    </p:spTree>
    <p:extLst>
      <p:ext uri="{BB962C8B-B14F-4D97-AF65-F5344CB8AC3E}">
        <p14:creationId xmlns:p14="http://schemas.microsoft.com/office/powerpoint/2010/main" val="3806233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13</a:t>
            </a:fld>
            <a:endParaRPr lang="en-US"/>
          </a:p>
        </p:txBody>
      </p:sp>
    </p:spTree>
    <p:extLst>
      <p:ext uri="{BB962C8B-B14F-4D97-AF65-F5344CB8AC3E}">
        <p14:creationId xmlns:p14="http://schemas.microsoft.com/office/powerpoint/2010/main" val="308629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We onderscheiden bij de onderzoeken naar geluid het geluid van het vliegverkeer en het gecumuleerde geluid. Het gaat hierbij over de berekende geluidbelasting. Dit is volgens de systematiek die vastgelegd is in de wet- en regelgeving.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Voor vliegverkeer maken we gebruik van het Europese rekenmodel Doc29. Dit model wordt al enkele jaren gebruikt op Schiphol. Nederland loopt voorop met het invoeren van dit rekenmodel.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Voor geluidbelasting kijken we naar het gebied waar de geluidbelasting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45 dB(A) of is of hoger en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night</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40 dB(A) is of hoger. We bepalen tevens het aantal ernstig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gehinderden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(EGH) en het aantal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slaapverstoorden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Bij het gecumuleerde geluid tellen we het geluid van vliegverkeer op bij het overige geluid zoals van de grondgebonden activiteiten, industrie, weg- en spoorverkeer. De geluidbijdrage van het taxiën van vliegtuigen nemen we eveneens mee bij het bepalen van de gecumuleerde geluidbelastingen.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Bij de berekening van geluid maken we binnen Europa gebruik van de grootheden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en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night</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rekent de jaargemiddelde geluidbelasting uit, waarbij voor de avond (19.00 – 23.00 uur) een toeslag van 5 dB geldt en voor de nacht (23.00 –  07.00 uur) 10 dB.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Dit betekent dat de geluidbelasting van een vliegtuig dat ’s nachts (voor 7.00 uur of na 23.00 uur) landt, gelijk is aan de geluidbelasting van 10 dezelfde vliegtuigen die overdag (tussen 7.00 en 19.00 uur) onder dezelfde omstandigheden landen. Een vlucht in de avond telt ruim 3x zo zwaar mee als een vlucht overdag.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Op deze manier worden avond en nachtelijk vluchten zwaarder meegewogen in de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t>
            </a:r>
            <a:r>
              <a:rPr lang="nl-NL" sz="1800" kern="100" baseline="-25000" dirty="0" err="1">
                <a:effectLst/>
                <a:latin typeface="Arial" panose="020B0604020202020204" pitchFamily="34" charset="0"/>
                <a:ea typeface="Calibri" panose="020F0502020204030204" pitchFamily="34" charset="0"/>
                <a:cs typeface="Times New Roman" panose="02020603050405020304" pitchFamily="18" charset="0"/>
              </a:rPr>
              <a:t>den</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-geluidbelasting omdat dit meer hinder veroorzaakt. Dit is zoals het wettelijk is vastgelegd en volgt de internationale standaard.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14</a:t>
            </a:fld>
            <a:endParaRPr lang="en-US"/>
          </a:p>
        </p:txBody>
      </p:sp>
    </p:spTree>
    <p:extLst>
      <p:ext uri="{BB962C8B-B14F-4D97-AF65-F5344CB8AC3E}">
        <p14:creationId xmlns:p14="http://schemas.microsoft.com/office/powerpoint/2010/main" val="1328293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Doc29 wordt gezien als een verbeterde rekenmethode ten opzichte van de huidige rekenmethodiek.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Doc29 neemt vliegtuigtypes, hoogtes en routes fijnmaziger mee in de berekening. Dat betekent dat de berekeningen nauwkeuriger zijn en meer recht doen aan het geluid in de praktijk. Door gebruik van radargegevens weten we gedetailleerd waar vliegtuigen daadwerkelijk vliegen. Met de gegevens die in Doc29 worden gebruikt zijn er meer details bekend van geluiduitstraling van de verschillende vliegtuigtypes. Types die eerder op elkaar leken, werden vroeger op een gelijke manier gewaardeerd. Doc29 bekijkt dit nu op een meer gedetailleerd niveau.</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Ook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rekentechnische</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veranderingen krijgen een prominente rol in Doc29. Specifiek voor Maastricht Aachen Airport is de hoogteligging van de woningen van belang voor de geluidbelasting. Het effecten van plateau’s en dalen in het Limburgse landschap komt beter tot zijn recht in deze nieuwe methode. Voor de dosis effectrelatie hanteren we de laatst beschikbare versie van RIVM waar overeenstemming over is.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15</a:t>
            </a:fld>
            <a:endParaRPr lang="en-US"/>
          </a:p>
        </p:txBody>
      </p:sp>
    </p:spTree>
    <p:extLst>
      <p:ext uri="{BB962C8B-B14F-4D97-AF65-F5344CB8AC3E}">
        <p14:creationId xmlns:p14="http://schemas.microsoft.com/office/powerpoint/2010/main" val="1242810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u="sng" kern="100" dirty="0">
                <a:effectLst/>
                <a:latin typeface="Calibri" panose="020F0502020204030204" pitchFamily="34" charset="0"/>
                <a:ea typeface="Calibri" panose="020F0502020204030204" pitchFamily="34" charset="0"/>
                <a:cs typeface="Arial" panose="020B0604020202020204" pitchFamily="34" charset="0"/>
              </a:rPr>
              <a:t>Referentiesituatie:</a:t>
            </a:r>
            <a:r>
              <a:rPr lang="nl-NL" sz="1800" kern="100" dirty="0">
                <a:effectLst/>
                <a:latin typeface="Calibri" panose="020F0502020204030204" pitchFamily="34" charset="0"/>
                <a:ea typeface="Calibri" panose="020F0502020204030204" pitchFamily="34" charset="0"/>
                <a:cs typeface="Arial" panose="020B0604020202020204" pitchFamily="34" charset="0"/>
              </a:rPr>
              <a:t> Geluid is de basis om te komen tot de referentiesituatie waar vervolgens ook de milieueffecten voor onderzocht worden.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We starten met NRM-berekeningen om te bepalen hoe de autonome ontwikkeling (met de vlootsamenstelling uit het 2025-scenario) past binnen de huidige vergunning (Omzettingsregeling). We gebruiken de NRM-methode omdat de geluidgrenswaarden in de huidige vergunning zijn berekend met NRM.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Vervolgens bepalen we voor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de geluidbelastingen en aantal EGH van deze referentiesituatie volgens de Doc29 methode.</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Huidige situatie:</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Ook voor de huidige situatie (2022) wordt de geluidbelasting bepaald aan de hand van de Doc29 methode ten behoeve van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Toekomstscenario: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Voor het toekomstscenario gebruiken we het businessplan MAA 2025-2029 als vertrekpunt. Hiervan bepalen we de geluidbelasting met NRM en Doc29 om de vergelijking te kunnen maken met het aantal EGH volgens Van Geel en de geluidbelastingen van  het referentiescenario.</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In tegenstelling tot de referentiesituatie en de huidige situatie wordt voor het toekomstscenario gerekend met een baanlengte van 2750 m.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16</a:t>
            </a:fld>
            <a:endParaRPr lang="en-US"/>
          </a:p>
        </p:txBody>
      </p:sp>
    </p:spTree>
    <p:extLst>
      <p:ext uri="{BB962C8B-B14F-4D97-AF65-F5344CB8AC3E}">
        <p14:creationId xmlns:p14="http://schemas.microsoft.com/office/powerpoint/2010/main" val="1478843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Het plaatsgebonden risico is de kans per jaar dat een persoon overlijdt door een ongeval met vliegtuigen als deze persoon zich onafgebroken en onbeschermd bevindt op één bepaalde plaats. Bij een plaatsgebonden risico van 10</a:t>
            </a:r>
            <a:r>
              <a:rPr lang="nl-NL" sz="1800" kern="100" baseline="30000" dirty="0">
                <a:effectLst/>
                <a:latin typeface="Arial" panose="020B0604020202020204" pitchFamily="34" charset="0"/>
                <a:ea typeface="Calibri" panose="020F0502020204030204" pitchFamily="34" charset="0"/>
                <a:cs typeface="Times New Roman" panose="02020603050405020304" pitchFamily="18" charset="0"/>
              </a:rPr>
              <a:t>-5</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is deze kans de kans op een ongeval met fatale afloop eens in de 100.000 jaar. Bij 10</a:t>
            </a:r>
            <a:r>
              <a:rPr lang="nl-NL" sz="1800" kern="100" baseline="30000" dirty="0">
                <a:effectLst/>
                <a:latin typeface="Arial" panose="020B0604020202020204" pitchFamily="34" charset="0"/>
                <a:ea typeface="Calibri" panose="020F0502020204030204" pitchFamily="34" charset="0"/>
                <a:cs typeface="Times New Roman" panose="02020603050405020304" pitchFamily="18" charset="0"/>
              </a:rPr>
              <a:t>-6</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is de kans eens in de 1.000.000 jaar.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Voor externe veiligheid wordt daarbij uitgegaan van ongevalskansen die ook zijn gehanteerd bij andere luchthavens. Op deze wijze worden de plaatsgebonden risico’s voor de omgeving in kaart gebracht.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Voor de populatie binnen de contouren met een verhoogd risico, worden gekeken naar woningen. De weg aan de zuidkant van de luchthaven wordt hier niet in meegenomen.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17</a:t>
            </a:fld>
            <a:endParaRPr lang="en-US"/>
          </a:p>
        </p:txBody>
      </p:sp>
    </p:spTree>
    <p:extLst>
      <p:ext uri="{BB962C8B-B14F-4D97-AF65-F5344CB8AC3E}">
        <p14:creationId xmlns:p14="http://schemas.microsoft.com/office/powerpoint/2010/main" val="818070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18</a:t>
            </a:fld>
            <a:endParaRPr lang="en-US"/>
          </a:p>
        </p:txBody>
      </p:sp>
    </p:spTree>
    <p:extLst>
      <p:ext uri="{BB962C8B-B14F-4D97-AF65-F5344CB8AC3E}">
        <p14:creationId xmlns:p14="http://schemas.microsoft.com/office/powerpoint/2010/main" val="690919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Voor sommige milieuaspecten moeten we de gecumuleerde belastingen bepalen; bijvoorbeeld voor luchtkwaliteit.  Bij luchtkwaliteit is niet de bijdrage van de één of de andere bron van belang, maar de optelsom van de verschillende stoffen van alle aanwezige bronnen.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Hier staan we stil bij de nieuwe informatie die beschikbaar is gekomen sinds de vorige bijeenkomst, namelijk het onderzoek van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Adecs</a:t>
            </a:r>
            <a:r>
              <a:rPr lang="nl-NL" sz="1800" kern="100" dirty="0">
                <a:effectLst/>
                <a:latin typeface="Calibri" panose="020F0502020204030204" pitchFamily="34" charset="0"/>
                <a:ea typeface="Calibri" panose="020F0502020204030204" pitchFamily="34" charset="0"/>
                <a:cs typeface="Arial" panose="020B0604020202020204" pitchFamily="34" charset="0"/>
              </a:rPr>
              <a:t> naar de bijdragen van luchthavens aan de luchtkwaliteit in de omgeving (</a:t>
            </a:r>
            <a:r>
              <a:rPr lang="nl-N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Kamerbrief over effecten van luchtvaart op lokale luchtkwaliteit | Kamerstuk | Rijksoverheid.nl</a:t>
            </a:r>
            <a:r>
              <a:rPr lang="nl-NL" sz="1800" kern="100" dirty="0">
                <a:effectLst/>
                <a:latin typeface="Calibri" panose="020F0502020204030204" pitchFamily="34" charset="0"/>
                <a:ea typeface="Calibri" panose="020F0502020204030204" pitchFamily="34" charset="0"/>
                <a:cs typeface="Arial" panose="020B0604020202020204" pitchFamily="34" charset="0"/>
              </a:rPr>
              <a:t>). Hierbij hebben de onderzoekers gebruik gemaakt van berekeningen.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Het doel van het onderzoek was om een algemeen beeld te krijgen van de bijdrage van luchthavens aan luchtverontreinigende stoffen in de omgeving.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Bij dit onderzoek is gekeken naar het jaar 2019. In het geval van MAA ging dat om 14.519 vliegbewegingen.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Voor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gaan we voor de scenario’s de effecten nog na op de luchtkwaliteit, maar dit onderzoek geeft al een indruk van de verwachte uitkomsten van die onderzoeken.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19</a:t>
            </a:fld>
            <a:endParaRPr lang="en-US"/>
          </a:p>
        </p:txBody>
      </p:sp>
    </p:spTree>
    <p:extLst>
      <p:ext uri="{BB962C8B-B14F-4D97-AF65-F5344CB8AC3E}">
        <p14:creationId xmlns:p14="http://schemas.microsoft.com/office/powerpoint/2010/main" val="2926585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In deze tabel zie je de totale uitstoot in ton per jaar en de procentuele bijdrage van vliegtuigen ten opzichte van het totaal aan uitstoot voor die stoffen. Vliegtuigen hebben een relatief kleine bijdrage in vergelijking met de andere bronnen in de omgeving.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20</a:t>
            </a:fld>
            <a:endParaRPr lang="en-US"/>
          </a:p>
        </p:txBody>
      </p:sp>
    </p:spTree>
    <p:extLst>
      <p:ext uri="{BB962C8B-B14F-4D97-AF65-F5344CB8AC3E}">
        <p14:creationId xmlns:p14="http://schemas.microsoft.com/office/powerpoint/2010/main" val="2186251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Deze tabel laat zien welke (gemiddelde) concentraties aanwezig zijn in de buitenlucht in de woonkernen in de omgeving van Maastricht Aachen Airport.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Voor fijnstof (PM2.5) bijvoorbeeld is de bijdrage van vliegtuigen tweeduizendste van een milligram oftewel 0,015 %. De grenswaarde van fijnstof ligt op 40 microgram.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bijdragen van vliegen zijn vrij laag als je kijkt naar blootstelling en emissies. Dit komt overeen met eerdere onderzoeken die rondom MAA zijn uitgevoerd (2011).</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21</a:t>
            </a:fld>
            <a:endParaRPr lang="en-US"/>
          </a:p>
        </p:txBody>
      </p:sp>
    </p:spTree>
    <p:extLst>
      <p:ext uri="{BB962C8B-B14F-4D97-AF65-F5344CB8AC3E}">
        <p14:creationId xmlns:p14="http://schemas.microsoft.com/office/powerpoint/2010/main" val="2788108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Slide 22 geeft geografisch weer wat de procentuele bijdrage van de luchthaven is aan de luchtkwaliteit.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22</a:t>
            </a:fld>
            <a:endParaRPr lang="en-US"/>
          </a:p>
        </p:txBody>
      </p:sp>
    </p:spTree>
    <p:extLst>
      <p:ext uri="{BB962C8B-B14F-4D97-AF65-F5344CB8AC3E}">
        <p14:creationId xmlns:p14="http://schemas.microsoft.com/office/powerpoint/2010/main" val="1530587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23</a:t>
            </a:fld>
            <a:endParaRPr lang="en-US"/>
          </a:p>
        </p:txBody>
      </p:sp>
    </p:spTree>
    <p:extLst>
      <p:ext uri="{BB962C8B-B14F-4D97-AF65-F5344CB8AC3E}">
        <p14:creationId xmlns:p14="http://schemas.microsoft.com/office/powerpoint/2010/main" val="3805730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00" dirty="0">
                <a:effectLst/>
                <a:latin typeface="Calibri" panose="020F0502020204030204" pitchFamily="34" charset="0"/>
                <a:ea typeface="Calibri" panose="020F0502020204030204" pitchFamily="34" charset="0"/>
                <a:cs typeface="Arial" panose="020B0604020202020204" pitchFamily="34" charset="0"/>
              </a:rPr>
              <a:t>Vanwege deze nieuwe informatie van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Adecs</a:t>
            </a:r>
            <a:r>
              <a:rPr lang="nl-NL" sz="1800" kern="100" dirty="0">
                <a:effectLst/>
                <a:latin typeface="Calibri" panose="020F0502020204030204" pitchFamily="34" charset="0"/>
                <a:ea typeface="Calibri" panose="020F0502020204030204" pitchFamily="34" charset="0"/>
                <a:cs typeface="Arial" panose="020B0604020202020204" pitchFamily="34" charset="0"/>
              </a:rPr>
              <a:t> en de vaststelling dat de bijdrage van de vliegtuigen op de concentraties in de woonkernen zeer beperkt is, gaan we in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niet voor alle stoffen concentraties bepalen. In deze slide is aangegeven voor welke stoffen we de effecten op basis van uitstoof (emissies) of op basis van concentraties (immissie) zullen bepalen.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01B93A9-BC10-4BA3-B69C-BDF4F88F8754}" type="slidenum">
              <a:rPr lang="en-US" smtClean="0"/>
              <a:t>24</a:t>
            </a:fld>
            <a:endParaRPr lang="en-US"/>
          </a:p>
        </p:txBody>
      </p:sp>
    </p:spTree>
    <p:extLst>
      <p:ext uri="{BB962C8B-B14F-4D97-AF65-F5344CB8AC3E}">
        <p14:creationId xmlns:p14="http://schemas.microsoft.com/office/powerpoint/2010/main" val="3409599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Er is (ten behoeve van de omgevingsvergunning) een geurrapport opgesteld voor de grondgebonden activiteiten. Van deze activiteiten verwachten we de meeste geurbelasting.  Ook hier praten we over gemiddelden (98%-waarden), maar ook over pieken (99.9%-waarden).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Ook hier is de bijdrage van de luchthaven op de geurbelasting vrij beperkt. Dus bij meer of minder activiteiten leidt dit niet tot een cruciale verhoging van de geurbelasting. Om die reden worden in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de geureffecten bepaald op basis van uitstoot (emissies). Alleen als uit onderzoek blijkt dat in de toekomst meer brandstof wordt verbruikt (dit is de belangrijkste bron van geuremissie) worden geurbelastingen (immissie)  bepaald.</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25</a:t>
            </a:fld>
            <a:endParaRPr lang="en-US"/>
          </a:p>
        </p:txBody>
      </p:sp>
    </p:spTree>
    <p:extLst>
      <p:ext uri="{BB962C8B-B14F-4D97-AF65-F5344CB8AC3E}">
        <p14:creationId xmlns:p14="http://schemas.microsoft.com/office/powerpoint/2010/main" val="2966648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Voor het bepalen van de effecten van het nieuwe Luchthavenbesluit op het klimaat wordt de uitstoot van CO</a:t>
            </a:r>
            <a:r>
              <a:rPr lang="nl-NL" sz="1800" kern="100" baseline="-25000" dirty="0">
                <a:effectLst/>
                <a:latin typeface="Calibri" panose="020F0502020204030204" pitchFamily="34" charset="0"/>
                <a:ea typeface="Calibri" panose="020F0502020204030204" pitchFamily="34" charset="0"/>
                <a:cs typeface="Arial" panose="020B0604020202020204" pitchFamily="34" charset="0"/>
              </a:rPr>
              <a:t>2</a:t>
            </a:r>
            <a:r>
              <a:rPr lang="nl-NL" sz="1800" kern="100" dirty="0">
                <a:effectLst/>
                <a:latin typeface="Calibri" panose="020F0502020204030204" pitchFamily="34" charset="0"/>
                <a:ea typeface="Calibri" panose="020F0502020204030204" pitchFamily="34" charset="0"/>
                <a:cs typeface="Arial" panose="020B0604020202020204" pitchFamily="34" charset="0"/>
              </a:rPr>
              <a:t> berekend volgens de internationaal gelden bepalingsmethoden.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27</a:t>
            </a:fld>
            <a:endParaRPr lang="en-US"/>
          </a:p>
        </p:txBody>
      </p:sp>
    </p:spTree>
    <p:extLst>
      <p:ext uri="{BB962C8B-B14F-4D97-AF65-F5344CB8AC3E}">
        <p14:creationId xmlns:p14="http://schemas.microsoft.com/office/powerpoint/2010/main" val="2158467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Bij nader inzien is gebleken dat de onderzoeksmethode die het ministerie voorstelde onvoldoende onderscheidend was voor de verschillende te onderzoeken scenario’s. Concreet betekent dat, dat deze methode relatief lage verschillen laat zien tussen de scenario’s en daardoor hier als minder bruikbaar is beoordeeld. In een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moeten onderzoeksmethodes gebruikt worden die een onderscheid laten zien tussen de diverse scenario’s.</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Daarom is met het ministerie afgesproken dat we zoeken naar een betere methode waarbij we wél een onderscheid laten zien tussen scenario’s. We concentreren ons daarbij op de gebieden waar de grootste gezondheidseffecten zullen optreden  (gevoelig gebieden). In deze gevoelige gebieden bepalen we de gezondheidseffecten kwantitatief. De overig (niet-gevoelige gebieden) gaan we ook beschouwen. Hier beschrijven we de gezondheidseffecten kwantitatief.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28</a:t>
            </a:fld>
            <a:endParaRPr lang="en-US"/>
          </a:p>
        </p:txBody>
      </p:sp>
    </p:spTree>
    <p:extLst>
      <p:ext uri="{BB962C8B-B14F-4D97-AF65-F5344CB8AC3E}">
        <p14:creationId xmlns:p14="http://schemas.microsoft.com/office/powerpoint/2010/main" val="680669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Natuur gaat over meer dan alleen stikstof, maar ook over geluid, visuele verstoring en vogelaanvaringen.  In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 beoordeling kijken we alleen naar de bijdrage van MAA.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-vergunning kijkt naar het totaal.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De natuurinformatie van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wordt ook gebruikt om straks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-vergunning te wijzigen. Dit is nodig om het aan te vragen scenario ook in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-vergunning vast te leggen.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Het voorontwerp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 vergunning dat nu ter inzage ligt, gaat nog uit van het vliegscenario volgens de omzettingsregeling / het aanwijzingsbesluit. Als straks het luchthavenbesluit er ligt, moeten we een nieuwe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wnb</a:t>
            </a:r>
            <a:r>
              <a:rPr lang="nl-NL" sz="1800" kern="100" dirty="0">
                <a:effectLst/>
                <a:latin typeface="Calibri" panose="020F0502020204030204" pitchFamily="34" charset="0"/>
                <a:ea typeface="Calibri" panose="020F0502020204030204" pitchFamily="34" charset="0"/>
                <a:cs typeface="Arial" panose="020B0604020202020204" pitchFamily="34" charset="0"/>
              </a:rPr>
              <a:t> vergunning aanvragen om die ook te actualiseren op basis van het dan vastgelegde vliegscenario.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29</a:t>
            </a:fld>
            <a:endParaRPr lang="en-US"/>
          </a:p>
        </p:txBody>
      </p:sp>
    </p:spTree>
    <p:extLst>
      <p:ext uri="{BB962C8B-B14F-4D97-AF65-F5344CB8AC3E}">
        <p14:creationId xmlns:p14="http://schemas.microsoft.com/office/powerpoint/2010/main" val="237616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Onderdeel van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.-beoordeling zijn ook mitigerende maatregelen, indien die nodig zijn om de effecten van het nieuwe luchthavenbesluit te verminderen tot een niet-significant niveau. Indien dit nodig is, zal in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m.e.r</a:t>
            </a:r>
            <a:r>
              <a:rPr lang="nl-NL" sz="1800" kern="100" dirty="0">
                <a:effectLst/>
                <a:latin typeface="Calibri" panose="020F0502020204030204" pitchFamily="34" charset="0"/>
                <a:ea typeface="Calibri" panose="020F0502020204030204" pitchFamily="34" charset="0"/>
                <a:cs typeface="Arial" panose="020B0604020202020204" pitchFamily="34" charset="0"/>
              </a:rPr>
              <a:t>.- beoordeling gebruik worden gemaakt van de maatregelen die MAA al voorziet om in 2030 net-zero-carbon te zijn.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30</a:t>
            </a:fld>
            <a:endParaRPr lang="en-US"/>
          </a:p>
        </p:txBody>
      </p:sp>
    </p:spTree>
    <p:extLst>
      <p:ext uri="{BB962C8B-B14F-4D97-AF65-F5344CB8AC3E}">
        <p14:creationId xmlns:p14="http://schemas.microsoft.com/office/powerpoint/2010/main" val="2029320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Als alle geluidsberekeningen zijn afgerond en de referentiesituatie duidelijk is, kunnen we onze uitgangspuntendocumenten afronden. En de milieuonderzoeken uitvoeren. Voor die milieuonderzoeken bouwen we nu al aan de modellen, maar die kunnen we dan pas vullen om tot de resultaten te komen.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Zodra we de onderzoeksresultaten hebben, leggen we die voor tijdens de informatiebijeenkomst die uiterlijk in mei plaatsvindt.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Als de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m.e.r</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.-beoordelingsrapportage klaar is wordt deze nog eerst getoetst door het ministerie en wordt advies gevraagd bij de commissie voor de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m.e.r</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Indien ministerie en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m.e.r</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.-commissie vinden dat er voldoende milieu-informatie in de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m.e.r</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.-beoordelingsrapportage staat gaat het ministerie besluiten of wel of geen volledige MER nodig is. Vooruitlopend op de resultaten van de milieuonderzoeken en de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toetsinstanties</a:t>
            </a:r>
            <a:r>
              <a:rPr lang="nl-NL" sz="1800" kern="100">
                <a:effectLst/>
                <a:latin typeface="Arial" panose="020B0604020202020204" pitchFamily="34" charset="0"/>
                <a:ea typeface="Calibri" panose="020F0502020204030204" pitchFamily="34" charset="0"/>
                <a:cs typeface="Times New Roman" panose="02020603050405020304" pitchFamily="18" charset="0"/>
              </a:rPr>
              <a:t>, gaan wij er van uit dat geen volledige MER nodig is. </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31</a:t>
            </a:fld>
            <a:endParaRPr lang="en-US"/>
          </a:p>
        </p:txBody>
      </p:sp>
    </p:spTree>
    <p:extLst>
      <p:ext uri="{BB962C8B-B14F-4D97-AF65-F5344CB8AC3E}">
        <p14:creationId xmlns:p14="http://schemas.microsoft.com/office/powerpoint/2010/main" val="2000853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Arial" panose="020B0604020202020204" pitchFamily="34" charset="0"/>
              </a:rPr>
              <a:t>Er komen nog minimaal 2 informatiebijeenkomsten. </a:t>
            </a:r>
            <a:r>
              <a:rPr lang="nl-NL" sz="1800" kern="100">
                <a:effectLst/>
                <a:latin typeface="Calibri" panose="020F0502020204030204" pitchFamily="34" charset="0"/>
                <a:ea typeface="Calibri" panose="020F0502020204030204" pitchFamily="34" charset="0"/>
                <a:cs typeface="Arial" panose="020B0604020202020204" pitchFamily="34" charset="0"/>
              </a:rPr>
              <a:t>Daarnaast wordt de CRO geïnformeerd tijdens de CRO vergaderingen.</a:t>
            </a:r>
            <a:endParaRPr lang="en-US" sz="1800" kern="10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01B93A9-BC10-4BA3-B69C-BDF4F88F8754}" type="slidenum">
              <a:rPr lang="en-US" smtClean="0"/>
              <a:t>32</a:t>
            </a:fld>
            <a:endParaRPr lang="en-US"/>
          </a:p>
        </p:txBody>
      </p:sp>
    </p:spTree>
    <p:extLst>
      <p:ext uri="{BB962C8B-B14F-4D97-AF65-F5344CB8AC3E}">
        <p14:creationId xmlns:p14="http://schemas.microsoft.com/office/powerpoint/2010/main" val="1951517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3" name="Tijdelijke aanduiding voor afbeelding 3">
            <a:extLst>
              <a:ext uri="{FF2B5EF4-FFF2-40B4-BE49-F238E27FC236}">
                <a16:creationId xmlns:a16="http://schemas.microsoft.com/office/drawing/2014/main" id="{C98842AE-9CED-F843-BE19-2460780A2DB2}"/>
              </a:ext>
            </a:extLst>
          </p:cNvPr>
          <p:cNvSpPr>
            <a:spLocks noGrp="1"/>
          </p:cNvSpPr>
          <p:nvPr>
            <p:ph type="pic" sz="quarter" idx="10" hasCustomPrompt="1"/>
          </p:nvPr>
        </p:nvSpPr>
        <p:spPr>
          <a:xfrm>
            <a:off x="1" y="0"/>
            <a:ext cx="8552747" cy="6871751"/>
          </a:xfrm>
          <a:custGeom>
            <a:avLst/>
            <a:gdLst>
              <a:gd name="connsiteX0" fmla="*/ 0 w 8545859"/>
              <a:gd name="connsiteY0" fmla="*/ 0 h 6858000"/>
              <a:gd name="connsiteX1" fmla="*/ 7402836 w 8545859"/>
              <a:gd name="connsiteY1" fmla="*/ 0 h 6858000"/>
              <a:gd name="connsiteX2" fmla="*/ 8545859 w 8545859"/>
              <a:gd name="connsiteY2" fmla="*/ 1143023 h 6858000"/>
              <a:gd name="connsiteX3" fmla="*/ 8545859 w 8545859"/>
              <a:gd name="connsiteY3" fmla="*/ 6858000 h 6858000"/>
              <a:gd name="connsiteX4" fmla="*/ 0 w 8545859"/>
              <a:gd name="connsiteY4" fmla="*/ 6858000 h 6858000"/>
              <a:gd name="connsiteX5" fmla="*/ 0 w 8545859"/>
              <a:gd name="connsiteY5" fmla="*/ 0 h 6858000"/>
              <a:gd name="connsiteX0" fmla="*/ 0 w 8552734"/>
              <a:gd name="connsiteY0" fmla="*/ 0 h 6858000"/>
              <a:gd name="connsiteX1" fmla="*/ 7402836 w 8552734"/>
              <a:gd name="connsiteY1" fmla="*/ 0 h 6858000"/>
              <a:gd name="connsiteX2" fmla="*/ 8552734 w 8552734"/>
              <a:gd name="connsiteY2" fmla="*/ 4834999 h 6858000"/>
              <a:gd name="connsiteX3" fmla="*/ 8545859 w 8552734"/>
              <a:gd name="connsiteY3" fmla="*/ 6858000 h 6858000"/>
              <a:gd name="connsiteX4" fmla="*/ 0 w 8552734"/>
              <a:gd name="connsiteY4" fmla="*/ 6858000 h 6858000"/>
              <a:gd name="connsiteX5" fmla="*/ 0 w 8552734"/>
              <a:gd name="connsiteY5" fmla="*/ 0 h 6858000"/>
              <a:gd name="connsiteX0" fmla="*/ 0 w 8552734"/>
              <a:gd name="connsiteY0" fmla="*/ 0 h 6858000"/>
              <a:gd name="connsiteX1" fmla="*/ 5450282 w 8552734"/>
              <a:gd name="connsiteY1" fmla="*/ 6875 h 6858000"/>
              <a:gd name="connsiteX2" fmla="*/ 8552734 w 8552734"/>
              <a:gd name="connsiteY2" fmla="*/ 4834999 h 6858000"/>
              <a:gd name="connsiteX3" fmla="*/ 8545859 w 8552734"/>
              <a:gd name="connsiteY3" fmla="*/ 6858000 h 6858000"/>
              <a:gd name="connsiteX4" fmla="*/ 0 w 8552734"/>
              <a:gd name="connsiteY4" fmla="*/ 6858000 h 6858000"/>
              <a:gd name="connsiteX5" fmla="*/ 0 w 8552734"/>
              <a:gd name="connsiteY5" fmla="*/ 0 h 6858000"/>
              <a:gd name="connsiteX0" fmla="*/ 0 w 8552734"/>
              <a:gd name="connsiteY0" fmla="*/ 0 h 6871751"/>
              <a:gd name="connsiteX1" fmla="*/ 5450282 w 8552734"/>
              <a:gd name="connsiteY1" fmla="*/ 6875 h 6871751"/>
              <a:gd name="connsiteX2" fmla="*/ 8552734 w 8552734"/>
              <a:gd name="connsiteY2" fmla="*/ 4834999 h 6871751"/>
              <a:gd name="connsiteX3" fmla="*/ 7452704 w 8552734"/>
              <a:gd name="connsiteY3" fmla="*/ 6871751 h 6871751"/>
              <a:gd name="connsiteX4" fmla="*/ 0 w 8552734"/>
              <a:gd name="connsiteY4" fmla="*/ 6858000 h 6871751"/>
              <a:gd name="connsiteX5" fmla="*/ 0 w 8552734"/>
              <a:gd name="connsiteY5" fmla="*/ 0 h 6871751"/>
              <a:gd name="connsiteX0" fmla="*/ 0 w 8552734"/>
              <a:gd name="connsiteY0" fmla="*/ 0 h 6871751"/>
              <a:gd name="connsiteX1" fmla="*/ 5450282 w 8552734"/>
              <a:gd name="connsiteY1" fmla="*/ 6875 h 6871751"/>
              <a:gd name="connsiteX2" fmla="*/ 8552734 w 8552734"/>
              <a:gd name="connsiteY2" fmla="*/ 4834999 h 6871751"/>
              <a:gd name="connsiteX3" fmla="*/ 7452704 w 8552734"/>
              <a:gd name="connsiteY3" fmla="*/ 6871751 h 6871751"/>
              <a:gd name="connsiteX4" fmla="*/ 0 w 8552734"/>
              <a:gd name="connsiteY4" fmla="*/ 6858000 h 6871751"/>
              <a:gd name="connsiteX5" fmla="*/ 0 w 8552734"/>
              <a:gd name="connsiteY5" fmla="*/ 0 h 6871751"/>
              <a:gd name="connsiteX0" fmla="*/ 0 w 8552747"/>
              <a:gd name="connsiteY0" fmla="*/ 0 h 6871751"/>
              <a:gd name="connsiteX1" fmla="*/ 5450282 w 8552747"/>
              <a:gd name="connsiteY1" fmla="*/ 6875 h 6871751"/>
              <a:gd name="connsiteX2" fmla="*/ 8552734 w 8552747"/>
              <a:gd name="connsiteY2" fmla="*/ 4834999 h 6871751"/>
              <a:gd name="connsiteX3" fmla="*/ 7452704 w 8552747"/>
              <a:gd name="connsiteY3" fmla="*/ 6871751 h 6871751"/>
              <a:gd name="connsiteX4" fmla="*/ 0 w 8552747"/>
              <a:gd name="connsiteY4" fmla="*/ 6858000 h 6871751"/>
              <a:gd name="connsiteX5" fmla="*/ 0 w 8552747"/>
              <a:gd name="connsiteY5" fmla="*/ 0 h 687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52747" h="6871751">
                <a:moveTo>
                  <a:pt x="0" y="0"/>
                </a:moveTo>
                <a:lnTo>
                  <a:pt x="5450282" y="6875"/>
                </a:lnTo>
                <a:lnTo>
                  <a:pt x="8552734" y="4834999"/>
                </a:lnTo>
                <a:cubicBezTo>
                  <a:pt x="8557317" y="4835565"/>
                  <a:pt x="7399995" y="6850559"/>
                  <a:pt x="7452704" y="6871751"/>
                </a:cubicBezTo>
                <a:lnTo>
                  <a:pt x="0" y="6858000"/>
                </a:lnTo>
                <a:lnTo>
                  <a:pt x="0" y="0"/>
                </a:lnTo>
                <a:close/>
              </a:path>
            </a:pathLst>
          </a:custGeom>
        </p:spPr>
        <p:txBody>
          <a:bodyPr/>
          <a:lstStyle>
            <a:lvl1pPr marL="0" indent="0">
              <a:buNone/>
              <a:defRPr baseline="0">
                <a:solidFill>
                  <a:schemeClr val="bg1"/>
                </a:solidFill>
              </a:defRPr>
            </a:lvl1pPr>
          </a:lstStyle>
          <a:p>
            <a:r>
              <a:rPr lang="nl-NL" dirty="0"/>
              <a:t>Voeg een afbeelding in</a:t>
            </a:r>
          </a:p>
        </p:txBody>
      </p:sp>
      <p:sp>
        <p:nvSpPr>
          <p:cNvPr id="8" name="Tijdelijke aanduiding voor titel 1">
            <a:extLst>
              <a:ext uri="{FF2B5EF4-FFF2-40B4-BE49-F238E27FC236}">
                <a16:creationId xmlns:a16="http://schemas.microsoft.com/office/drawing/2014/main" id="{25428DA6-E97B-F74A-803E-5E3C171336DF}"/>
              </a:ext>
            </a:extLst>
          </p:cNvPr>
          <p:cNvSpPr txBox="1">
            <a:spLocks/>
          </p:cNvSpPr>
          <p:nvPr userDrawn="1"/>
        </p:nvSpPr>
        <p:spPr>
          <a:xfrm>
            <a:off x="539750" y="539750"/>
            <a:ext cx="3841750" cy="3298825"/>
          </a:xfrm>
          <a:prstGeom prst="rect">
            <a:avLst/>
          </a:prstGeom>
        </p:spPr>
        <p:txBody>
          <a:bodyPr lIns="0" tIns="0" rIns="0" bIns="0">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defRPr/>
            </a:pPr>
            <a:endParaRPr lang="nl-NL" dirty="0"/>
          </a:p>
        </p:txBody>
      </p:sp>
      <p:pic>
        <p:nvPicPr>
          <p:cNvPr id="11" name="Afbeelding 10">
            <a:extLst>
              <a:ext uri="{FF2B5EF4-FFF2-40B4-BE49-F238E27FC236}">
                <a16:creationId xmlns:a16="http://schemas.microsoft.com/office/drawing/2014/main" id="{ED66D93B-015A-0047-A41F-028BCBE170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40922" y="539750"/>
            <a:ext cx="2825792" cy="1972684"/>
          </a:xfrm>
          <a:prstGeom prst="rect">
            <a:avLst/>
          </a:prstGeom>
        </p:spPr>
      </p:pic>
      <p:sp>
        <p:nvSpPr>
          <p:cNvPr id="18" name="Ondertitel 2">
            <a:extLst>
              <a:ext uri="{FF2B5EF4-FFF2-40B4-BE49-F238E27FC236}">
                <a16:creationId xmlns:a16="http://schemas.microsoft.com/office/drawing/2014/main" id="{3C30330B-7CFE-6045-AA3B-F2EF8CE69A08}"/>
              </a:ext>
            </a:extLst>
          </p:cNvPr>
          <p:cNvSpPr>
            <a:spLocks noGrp="1"/>
          </p:cNvSpPr>
          <p:nvPr>
            <p:ph type="subTitle" idx="13" hasCustomPrompt="1"/>
          </p:nvPr>
        </p:nvSpPr>
        <p:spPr>
          <a:xfrm>
            <a:off x="10246936" y="6318250"/>
            <a:ext cx="1615503" cy="317672"/>
          </a:xfrm>
          <a:prstGeom prst="rect">
            <a:avLst/>
          </a:prstGeom>
        </p:spPr>
        <p:txBody>
          <a:bodyPr>
            <a:noAutofit/>
          </a:bodyPr>
          <a:lstStyle>
            <a:lvl1pPr marL="0" indent="0" algn="r">
              <a:buNone/>
              <a:defRPr sz="14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9 december 2021</a:t>
            </a:r>
          </a:p>
        </p:txBody>
      </p:sp>
    </p:spTree>
    <p:extLst>
      <p:ext uri="{BB962C8B-B14F-4D97-AF65-F5344CB8AC3E}">
        <p14:creationId xmlns:p14="http://schemas.microsoft.com/office/powerpoint/2010/main" val="888332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11" name="Tijdelijke aanduiding voor datum 3">
            <a:extLst>
              <a:ext uri="{FF2B5EF4-FFF2-40B4-BE49-F238E27FC236}">
                <a16:creationId xmlns:a16="http://schemas.microsoft.com/office/drawing/2014/main" id="{91C0145B-F57F-8945-BD2D-E5BA355C87EA}"/>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12" name="Tijdelijke aanduiding voor dianummer 5">
            <a:extLst>
              <a:ext uri="{FF2B5EF4-FFF2-40B4-BE49-F238E27FC236}">
                <a16:creationId xmlns:a16="http://schemas.microsoft.com/office/drawing/2014/main" id="{A7A54D80-8166-744B-AD41-67C3FF7940DE}"/>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sp>
        <p:nvSpPr>
          <p:cNvPr id="8" name="Tijdelijke aanduiding voor inhoud 2">
            <a:extLst>
              <a:ext uri="{FF2B5EF4-FFF2-40B4-BE49-F238E27FC236}">
                <a16:creationId xmlns:a16="http://schemas.microsoft.com/office/drawing/2014/main" id="{AEC6681B-D694-5D40-8FA5-BE8301159597}"/>
              </a:ext>
            </a:extLst>
          </p:cNvPr>
          <p:cNvSpPr>
            <a:spLocks noGrp="1"/>
          </p:cNvSpPr>
          <p:nvPr>
            <p:ph idx="1" hasCustomPrompt="1"/>
          </p:nvPr>
        </p:nvSpPr>
        <p:spPr>
          <a:xfrm>
            <a:off x="754665" y="3129570"/>
            <a:ext cx="7681764" cy="2832610"/>
          </a:xfrm>
          <a:prstGeom prst="rect">
            <a:avLst/>
          </a:prstGeom>
        </p:spPr>
        <p:txBody>
          <a:bodyPr lIns="0" rIns="90000"/>
          <a:lstStyle>
            <a:lvl1pPr marL="2286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1pPr>
            <a:lvl2pPr marL="6858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2pPr>
            <a:lvl3pPr marL="11430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3pPr>
            <a:lvl4pPr marL="16002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4pPr>
            <a:lvl5pPr marL="20574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3" name="Ondertitel 2">
            <a:extLst>
              <a:ext uri="{FF2B5EF4-FFF2-40B4-BE49-F238E27FC236}">
                <a16:creationId xmlns:a16="http://schemas.microsoft.com/office/drawing/2014/main" id="{5FCF9541-0BFE-8649-AF85-6638243C7A9F}"/>
              </a:ext>
            </a:extLst>
          </p:cNvPr>
          <p:cNvSpPr>
            <a:spLocks noGrp="1"/>
          </p:cNvSpPr>
          <p:nvPr>
            <p:ph type="subTitle" idx="13" hasCustomPrompt="1"/>
          </p:nvPr>
        </p:nvSpPr>
        <p:spPr>
          <a:xfrm>
            <a:off x="754665" y="2331498"/>
            <a:ext cx="7681763" cy="635343"/>
          </a:xfrm>
          <a:prstGeom prst="rect">
            <a:avLst/>
          </a:prstGeom>
        </p:spPr>
        <p:txBody>
          <a:bodyPr lIns="0" rIns="9000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14" name="Titel 1">
            <a:extLst>
              <a:ext uri="{FF2B5EF4-FFF2-40B4-BE49-F238E27FC236}">
                <a16:creationId xmlns:a16="http://schemas.microsoft.com/office/drawing/2014/main" id="{6EBA4A38-ED44-C646-AC8C-93326AA5FCD3}"/>
              </a:ext>
            </a:extLst>
          </p:cNvPr>
          <p:cNvSpPr>
            <a:spLocks noGrp="1"/>
          </p:cNvSpPr>
          <p:nvPr>
            <p:ph type="title" hasCustomPrompt="1"/>
          </p:nvPr>
        </p:nvSpPr>
        <p:spPr>
          <a:xfrm>
            <a:off x="754666" y="1238719"/>
            <a:ext cx="7681762" cy="884190"/>
          </a:xfrm>
          <a:prstGeom prst="rect">
            <a:avLst/>
          </a:prstGeom>
        </p:spPr>
        <p:txBody>
          <a:bodyPr lIns="0" rIns="90000"/>
          <a:lstStyle>
            <a:lvl1pPr>
              <a:defRPr sz="3600" b="1">
                <a:solidFill>
                  <a:srgbClr val="163C75"/>
                </a:solidFill>
                <a:latin typeface="Arial" charset="0"/>
                <a:ea typeface="Arial" charset="0"/>
                <a:cs typeface="Arial" charset="0"/>
              </a:defRPr>
            </a:lvl1pPr>
          </a:lstStyle>
          <a:p>
            <a:r>
              <a:rPr lang="nl-NL" dirty="0"/>
              <a:t>Titelstijl van model bewerken</a:t>
            </a:r>
          </a:p>
        </p:txBody>
      </p:sp>
      <p:pic>
        <p:nvPicPr>
          <p:cNvPr id="3" name="Afbeelding 2">
            <a:extLst>
              <a:ext uri="{FF2B5EF4-FFF2-40B4-BE49-F238E27FC236}">
                <a16:creationId xmlns:a16="http://schemas.microsoft.com/office/drawing/2014/main" id="{277DFFD8-A3E1-7743-A974-406FD79466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6148" y="0"/>
            <a:ext cx="1765852" cy="1737294"/>
          </a:xfrm>
          <a:prstGeom prst="rect">
            <a:avLst/>
          </a:prstGeom>
        </p:spPr>
      </p:pic>
      <p:pic>
        <p:nvPicPr>
          <p:cNvPr id="6" name="Afbeelding 5">
            <a:extLst>
              <a:ext uri="{FF2B5EF4-FFF2-40B4-BE49-F238E27FC236}">
                <a16:creationId xmlns:a16="http://schemas.microsoft.com/office/drawing/2014/main" id="{E744DB95-5531-E640-A143-58D0BB4AB5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167596"/>
            <a:ext cx="339351" cy="690403"/>
          </a:xfrm>
          <a:prstGeom prst="rect">
            <a:avLst/>
          </a:prstGeom>
        </p:spPr>
      </p:pic>
    </p:spTree>
    <p:extLst>
      <p:ext uri="{BB962C8B-B14F-4D97-AF65-F5344CB8AC3E}">
        <p14:creationId xmlns:p14="http://schemas.microsoft.com/office/powerpoint/2010/main" val="338788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1" name="Tijdelijke aanduiding voor datum 3">
            <a:extLst>
              <a:ext uri="{FF2B5EF4-FFF2-40B4-BE49-F238E27FC236}">
                <a16:creationId xmlns:a16="http://schemas.microsoft.com/office/drawing/2014/main" id="{D04974B4-9F69-5348-9ED3-E47D102EAE78}"/>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22" name="Tijdelijke aanduiding voor dianummer 5">
            <a:extLst>
              <a:ext uri="{FF2B5EF4-FFF2-40B4-BE49-F238E27FC236}">
                <a16:creationId xmlns:a16="http://schemas.microsoft.com/office/drawing/2014/main" id="{1F09A4C9-7A18-A143-8C88-37189C4A210F}"/>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sp>
        <p:nvSpPr>
          <p:cNvPr id="8" name="Ondertitel 2">
            <a:extLst>
              <a:ext uri="{FF2B5EF4-FFF2-40B4-BE49-F238E27FC236}">
                <a16:creationId xmlns:a16="http://schemas.microsoft.com/office/drawing/2014/main" id="{C15FA15E-CCCA-1148-9A51-51BBDF8936AD}"/>
              </a:ext>
            </a:extLst>
          </p:cNvPr>
          <p:cNvSpPr>
            <a:spLocks noGrp="1"/>
          </p:cNvSpPr>
          <p:nvPr>
            <p:ph type="subTitle" idx="13" hasCustomPrompt="1"/>
          </p:nvPr>
        </p:nvSpPr>
        <p:spPr>
          <a:xfrm>
            <a:off x="754666" y="2331498"/>
            <a:ext cx="8552620" cy="635343"/>
          </a:xfrm>
          <a:prstGeom prst="rect">
            <a:avLst/>
          </a:prstGeom>
        </p:spPr>
        <p:txBody>
          <a:bodyPr lIns="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10" name="Tijdelijke aanduiding voor inhoud 2">
            <a:extLst>
              <a:ext uri="{FF2B5EF4-FFF2-40B4-BE49-F238E27FC236}">
                <a16:creationId xmlns:a16="http://schemas.microsoft.com/office/drawing/2014/main" id="{965C55BF-670A-9B44-BC85-AEE763723B9B}"/>
              </a:ext>
            </a:extLst>
          </p:cNvPr>
          <p:cNvSpPr>
            <a:spLocks noGrp="1"/>
          </p:cNvSpPr>
          <p:nvPr>
            <p:ph idx="1" hasCustomPrompt="1"/>
          </p:nvPr>
        </p:nvSpPr>
        <p:spPr>
          <a:xfrm>
            <a:off x="754665" y="3129570"/>
            <a:ext cx="8552620" cy="2832610"/>
          </a:xfrm>
          <a:prstGeom prst="rect">
            <a:avLst/>
          </a:prstGeom>
        </p:spPr>
        <p:txBody>
          <a:bodyPr lIns="0"/>
          <a:lstStyle>
            <a:lvl1pPr marL="0" indent="0">
              <a:buFontTx/>
              <a:buNone/>
              <a:defRPr sz="1800">
                <a:solidFill>
                  <a:srgbClr val="163C75"/>
                </a:solidFill>
                <a:latin typeface="Arial" charset="0"/>
                <a:ea typeface="Arial" charset="0"/>
                <a:cs typeface="Arial" charset="0"/>
              </a:defRPr>
            </a:lvl1pPr>
            <a:lvl2pPr marL="685800" indent="-228600">
              <a:buFontTx/>
              <a:buBlip>
                <a:blip r:embed="rId2"/>
              </a:buBlip>
              <a:defRPr sz="1800">
                <a:solidFill>
                  <a:srgbClr val="163C75"/>
                </a:solidFill>
                <a:latin typeface="Arial" charset="0"/>
                <a:ea typeface="Arial" charset="0"/>
                <a:cs typeface="Arial" charset="0"/>
              </a:defRPr>
            </a:lvl2pPr>
            <a:lvl3pPr marL="1143000" indent="-228600">
              <a:buFontTx/>
              <a:buBlip>
                <a:blip r:embed="rId2"/>
              </a:buBlip>
              <a:defRPr sz="1800">
                <a:solidFill>
                  <a:srgbClr val="163C75"/>
                </a:solidFill>
                <a:latin typeface="Arial" charset="0"/>
                <a:ea typeface="Arial" charset="0"/>
                <a:cs typeface="Arial" charset="0"/>
              </a:defRPr>
            </a:lvl3pPr>
            <a:lvl4pPr marL="1600200" indent="-228600">
              <a:buFontTx/>
              <a:buBlip>
                <a:blip r:embed="rId2"/>
              </a:buBlip>
              <a:defRPr sz="1800">
                <a:solidFill>
                  <a:srgbClr val="163C75"/>
                </a:solidFill>
                <a:latin typeface="Arial" charset="0"/>
                <a:ea typeface="Arial" charset="0"/>
                <a:cs typeface="Arial" charset="0"/>
              </a:defRPr>
            </a:lvl4pPr>
            <a:lvl5pPr marL="2057400" indent="-228600">
              <a:buFontTx/>
              <a:buBlip>
                <a:blip r:embed="rId2"/>
              </a:buBlip>
              <a:defRPr sz="1800">
                <a:solidFill>
                  <a:srgbClr val="163C75"/>
                </a:solidFill>
                <a:latin typeface="Arial" charset="0"/>
                <a:ea typeface="Arial" charset="0"/>
                <a:cs typeface="Arial" charset="0"/>
              </a:defRPr>
            </a:lvl5pPr>
          </a:lstStyle>
          <a:p>
            <a:pPr lvl="0"/>
            <a:r>
              <a:rPr lang="nl-NL" dirty="0"/>
              <a:t>Klik om de tekststijl van het model te bewerken</a:t>
            </a:r>
          </a:p>
        </p:txBody>
      </p:sp>
      <p:sp>
        <p:nvSpPr>
          <p:cNvPr id="11" name="Titel 1">
            <a:extLst>
              <a:ext uri="{FF2B5EF4-FFF2-40B4-BE49-F238E27FC236}">
                <a16:creationId xmlns:a16="http://schemas.microsoft.com/office/drawing/2014/main" id="{8E96CD97-7485-424F-89A6-929D348A9E06}"/>
              </a:ext>
            </a:extLst>
          </p:cNvPr>
          <p:cNvSpPr>
            <a:spLocks noGrp="1"/>
          </p:cNvSpPr>
          <p:nvPr>
            <p:ph type="title" hasCustomPrompt="1"/>
          </p:nvPr>
        </p:nvSpPr>
        <p:spPr>
          <a:xfrm>
            <a:off x="754666" y="1238719"/>
            <a:ext cx="8552620"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dirty="0"/>
              <a:t>Titelstijl van model bewerken</a:t>
            </a:r>
          </a:p>
        </p:txBody>
      </p:sp>
      <p:pic>
        <p:nvPicPr>
          <p:cNvPr id="9" name="Afbeelding 8">
            <a:extLst>
              <a:ext uri="{FF2B5EF4-FFF2-40B4-BE49-F238E27FC236}">
                <a16:creationId xmlns:a16="http://schemas.microsoft.com/office/drawing/2014/main" id="{0BD71E84-6F8C-4948-BAFC-A47CE78724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6148" y="0"/>
            <a:ext cx="1765852" cy="1737294"/>
          </a:xfrm>
          <a:prstGeom prst="rect">
            <a:avLst/>
          </a:prstGeom>
        </p:spPr>
      </p:pic>
      <p:pic>
        <p:nvPicPr>
          <p:cNvPr id="13" name="Afbeelding 12">
            <a:extLst>
              <a:ext uri="{FF2B5EF4-FFF2-40B4-BE49-F238E27FC236}">
                <a16:creationId xmlns:a16="http://schemas.microsoft.com/office/drawing/2014/main" id="{69C391E4-4DF7-0543-979C-B4528EC290E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167596"/>
            <a:ext cx="339351" cy="690403"/>
          </a:xfrm>
          <a:prstGeom prst="rect">
            <a:avLst/>
          </a:prstGeom>
        </p:spPr>
      </p:pic>
    </p:spTree>
    <p:extLst>
      <p:ext uri="{BB962C8B-B14F-4D97-AF65-F5344CB8AC3E}">
        <p14:creationId xmlns:p14="http://schemas.microsoft.com/office/powerpoint/2010/main" val="1968541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verticale tekst">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7C628B57-4EC9-E54C-BDA9-7464E3A76F5E}"/>
              </a:ext>
            </a:extLst>
          </p:cNvPr>
          <p:cNvSpPr>
            <a:spLocks noGrp="1"/>
          </p:cNvSpPr>
          <p:nvPr>
            <p:ph idx="1" hasCustomPrompt="1"/>
          </p:nvPr>
        </p:nvSpPr>
        <p:spPr>
          <a:xfrm>
            <a:off x="754665" y="3129570"/>
            <a:ext cx="3840806" cy="2832610"/>
          </a:xfrm>
          <a:prstGeom prst="rect">
            <a:avLst/>
          </a:prstGeom>
        </p:spPr>
        <p:txBody>
          <a:bodyPr lIns="0" rIns="90000"/>
          <a:lstStyle>
            <a:lvl1pPr marL="2286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1pPr>
            <a:lvl2pPr marL="6858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2pPr>
            <a:lvl3pPr marL="11430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3pPr>
            <a:lvl4pPr marL="16002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4pPr>
            <a:lvl5pPr marL="20574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atum 3">
            <a:extLst>
              <a:ext uri="{FF2B5EF4-FFF2-40B4-BE49-F238E27FC236}">
                <a16:creationId xmlns:a16="http://schemas.microsoft.com/office/drawing/2014/main" id="{04B21A92-EA2C-EF43-88EB-FF02B72367E0}"/>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10" name="Tijdelijke aanduiding voor dianummer 5">
            <a:extLst>
              <a:ext uri="{FF2B5EF4-FFF2-40B4-BE49-F238E27FC236}">
                <a16:creationId xmlns:a16="http://schemas.microsoft.com/office/drawing/2014/main" id="{81A55BAB-FF4E-5243-9C36-BAB63D47B283}"/>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sp>
        <p:nvSpPr>
          <p:cNvPr id="11" name="Ondertitel 2">
            <a:extLst>
              <a:ext uri="{FF2B5EF4-FFF2-40B4-BE49-F238E27FC236}">
                <a16:creationId xmlns:a16="http://schemas.microsoft.com/office/drawing/2014/main" id="{8B66E027-DC03-844B-B313-25A90602E250}"/>
              </a:ext>
            </a:extLst>
          </p:cNvPr>
          <p:cNvSpPr>
            <a:spLocks noGrp="1"/>
          </p:cNvSpPr>
          <p:nvPr>
            <p:ph type="subTitle" idx="13" hasCustomPrompt="1"/>
          </p:nvPr>
        </p:nvSpPr>
        <p:spPr>
          <a:xfrm>
            <a:off x="754666" y="2331498"/>
            <a:ext cx="3840806" cy="635343"/>
          </a:xfrm>
          <a:prstGeom prst="rect">
            <a:avLst/>
          </a:prstGeom>
        </p:spPr>
        <p:txBody>
          <a:bodyPr lIns="0" rIns="9000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cxnSp>
        <p:nvCxnSpPr>
          <p:cNvPr id="13" name="Rechte verbindingslijn 12">
            <a:extLst>
              <a:ext uri="{FF2B5EF4-FFF2-40B4-BE49-F238E27FC236}">
                <a16:creationId xmlns:a16="http://schemas.microsoft.com/office/drawing/2014/main" id="{C49996B1-EFFF-9E41-AE62-F52A3031DE6E}"/>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sp>
        <p:nvSpPr>
          <p:cNvPr id="14" name="Titel 1">
            <a:extLst>
              <a:ext uri="{FF2B5EF4-FFF2-40B4-BE49-F238E27FC236}">
                <a16:creationId xmlns:a16="http://schemas.microsoft.com/office/drawing/2014/main" id="{0814231D-4921-0246-89AD-46693761E0D7}"/>
              </a:ext>
            </a:extLst>
          </p:cNvPr>
          <p:cNvSpPr>
            <a:spLocks noGrp="1"/>
          </p:cNvSpPr>
          <p:nvPr>
            <p:ph type="title" hasCustomPrompt="1"/>
          </p:nvPr>
        </p:nvSpPr>
        <p:spPr>
          <a:xfrm>
            <a:off x="754666" y="1238719"/>
            <a:ext cx="3840806" cy="884190"/>
          </a:xfrm>
          <a:prstGeom prst="rect">
            <a:avLst/>
          </a:prstGeom>
        </p:spPr>
        <p:txBody>
          <a:bodyPr lIns="0" rIns="90000"/>
          <a:lstStyle>
            <a:lvl1pPr>
              <a:defRPr sz="3600" b="1">
                <a:solidFill>
                  <a:srgbClr val="163C75"/>
                </a:solidFill>
                <a:latin typeface="Arial" charset="0"/>
                <a:ea typeface="Arial" charset="0"/>
                <a:cs typeface="Arial" charset="0"/>
              </a:defRPr>
            </a:lvl1pPr>
          </a:lstStyle>
          <a:p>
            <a:r>
              <a:rPr lang="nl-NL" dirty="0"/>
              <a:t>Titelstijl van model bewerken</a:t>
            </a:r>
          </a:p>
        </p:txBody>
      </p:sp>
      <p:sp>
        <p:nvSpPr>
          <p:cNvPr id="15" name="Tijdelijke aanduiding voor afbeelding 3">
            <a:extLst>
              <a:ext uri="{FF2B5EF4-FFF2-40B4-BE49-F238E27FC236}">
                <a16:creationId xmlns:a16="http://schemas.microsoft.com/office/drawing/2014/main" id="{804822DF-6410-9D48-92F0-35447ABE37A1}"/>
              </a:ext>
            </a:extLst>
          </p:cNvPr>
          <p:cNvSpPr>
            <a:spLocks noGrp="1"/>
          </p:cNvSpPr>
          <p:nvPr>
            <p:ph type="pic" sz="quarter" idx="14" hasCustomPrompt="1"/>
          </p:nvPr>
        </p:nvSpPr>
        <p:spPr>
          <a:xfrm>
            <a:off x="4173905" y="2328"/>
            <a:ext cx="8022648" cy="6858142"/>
          </a:xfrm>
          <a:custGeom>
            <a:avLst/>
            <a:gdLst>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0 w 8035710"/>
              <a:gd name="connsiteY6" fmla="*/ 5734496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7474007 w 8035710"/>
              <a:gd name="connsiteY4" fmla="*/ 6855297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74892"/>
              <a:gd name="connsiteX1" fmla="*/ 6888783 w 8035710"/>
              <a:gd name="connsiteY1" fmla="*/ 0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53459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67476 w 8029179"/>
              <a:gd name="connsiteY4" fmla="*/ 6842234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52728 w 8029179"/>
              <a:gd name="connsiteY4" fmla="*/ 6856982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2648"/>
              <a:gd name="connsiteY0" fmla="*/ 0 h 6858142"/>
              <a:gd name="connsiteX1" fmla="*/ 8018721 w 8022648"/>
              <a:gd name="connsiteY1" fmla="*/ 0 h 6858142"/>
              <a:gd name="connsiteX2" fmla="*/ 8014431 w 8022648"/>
              <a:gd name="connsiteY2" fmla="*/ 1147770 h 6858142"/>
              <a:gd name="connsiteX3" fmla="*/ 8022648 w 8022648"/>
              <a:gd name="connsiteY3" fmla="*/ 6858142 h 6858142"/>
              <a:gd name="connsiteX4" fmla="*/ 7452728 w 8022648"/>
              <a:gd name="connsiteY4" fmla="*/ 6856982 h 6858142"/>
              <a:gd name="connsiteX5" fmla="*/ 23522 w 8022648"/>
              <a:gd name="connsiteY5" fmla="*/ 6855298 h 6858142"/>
              <a:gd name="connsiteX6" fmla="*/ 1926771 w 8022648"/>
              <a:gd name="connsiteY6" fmla="*/ 3448496 h 6858142"/>
              <a:gd name="connsiteX7" fmla="*/ 0 w 8022648"/>
              <a:gd name="connsiteY7" fmla="*/ 0 h 685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2648" h="6858142">
                <a:moveTo>
                  <a:pt x="0" y="0"/>
                </a:moveTo>
                <a:lnTo>
                  <a:pt x="8018721" y="0"/>
                </a:lnTo>
                <a:lnTo>
                  <a:pt x="8014431" y="1147770"/>
                </a:lnTo>
                <a:cubicBezTo>
                  <a:pt x="8012254" y="3053685"/>
                  <a:pt x="8013764" y="4959601"/>
                  <a:pt x="8022648" y="6858142"/>
                </a:cubicBezTo>
                <a:lnTo>
                  <a:pt x="7452728" y="6856982"/>
                </a:lnTo>
                <a:lnTo>
                  <a:pt x="23522" y="6855298"/>
                </a:lnTo>
                <a:lnTo>
                  <a:pt x="1926771" y="3448496"/>
                </a:lnTo>
                <a:lnTo>
                  <a:pt x="0" y="0"/>
                </a:lnTo>
                <a:close/>
              </a:path>
            </a:pathLst>
          </a:custGeom>
        </p:spPr>
        <p:txBody>
          <a:bodyPr/>
          <a:lstStyle>
            <a:lvl1pPr marL="0" indent="0">
              <a:buNone/>
              <a:defRPr baseline="0">
                <a:solidFill>
                  <a:schemeClr val="bg1"/>
                </a:solidFill>
              </a:defRPr>
            </a:lvl1pPr>
          </a:lstStyle>
          <a:p>
            <a:r>
              <a:rPr lang="nl-NL" dirty="0"/>
              <a:t>Voeg een afbeelding in</a:t>
            </a:r>
          </a:p>
        </p:txBody>
      </p:sp>
      <p:pic>
        <p:nvPicPr>
          <p:cNvPr id="3" name="Afbeelding 2">
            <a:extLst>
              <a:ext uri="{FF2B5EF4-FFF2-40B4-BE49-F238E27FC236}">
                <a16:creationId xmlns:a16="http://schemas.microsoft.com/office/drawing/2014/main" id="{96F192CA-C7F2-EF4C-8A53-6C6C0BEE04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495522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13" name="Tijdelijke aanduiding voor datum 3">
            <a:extLst>
              <a:ext uri="{FF2B5EF4-FFF2-40B4-BE49-F238E27FC236}">
                <a16:creationId xmlns:a16="http://schemas.microsoft.com/office/drawing/2014/main" id="{BFE22996-5EC0-134F-914C-2A620C25B4AF}"/>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14" name="Tijdelijke aanduiding voor dianummer 5">
            <a:extLst>
              <a:ext uri="{FF2B5EF4-FFF2-40B4-BE49-F238E27FC236}">
                <a16:creationId xmlns:a16="http://schemas.microsoft.com/office/drawing/2014/main" id="{AEB7E436-E5A7-494A-A32E-8132A9CA7CEF}"/>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cxnSp>
        <p:nvCxnSpPr>
          <p:cNvPr id="30" name="Rechte verbindingslijn 29">
            <a:extLst>
              <a:ext uri="{FF2B5EF4-FFF2-40B4-BE49-F238E27FC236}">
                <a16:creationId xmlns:a16="http://schemas.microsoft.com/office/drawing/2014/main" id="{E5EC7D28-4512-9549-8431-CDC22D10FD7E}"/>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sp>
        <p:nvSpPr>
          <p:cNvPr id="44" name="Tijdelijke aanduiding voor afbeelding 3">
            <a:extLst>
              <a:ext uri="{FF2B5EF4-FFF2-40B4-BE49-F238E27FC236}">
                <a16:creationId xmlns:a16="http://schemas.microsoft.com/office/drawing/2014/main" id="{E499C13B-B49B-D443-AB74-0688D82D3304}"/>
              </a:ext>
            </a:extLst>
          </p:cNvPr>
          <p:cNvSpPr>
            <a:spLocks noGrp="1"/>
          </p:cNvSpPr>
          <p:nvPr>
            <p:ph type="pic" sz="quarter" idx="14" hasCustomPrompt="1"/>
          </p:nvPr>
        </p:nvSpPr>
        <p:spPr>
          <a:xfrm>
            <a:off x="4173905" y="2328"/>
            <a:ext cx="8022648" cy="6858142"/>
          </a:xfrm>
          <a:custGeom>
            <a:avLst/>
            <a:gdLst>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0 w 8035710"/>
              <a:gd name="connsiteY6" fmla="*/ 5734496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7474007 w 8035710"/>
              <a:gd name="connsiteY4" fmla="*/ 6855297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74892"/>
              <a:gd name="connsiteX1" fmla="*/ 6888783 w 8035710"/>
              <a:gd name="connsiteY1" fmla="*/ 0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53459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67476 w 8029179"/>
              <a:gd name="connsiteY4" fmla="*/ 6842234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52728 w 8029179"/>
              <a:gd name="connsiteY4" fmla="*/ 6856982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2648"/>
              <a:gd name="connsiteY0" fmla="*/ 0 h 6858142"/>
              <a:gd name="connsiteX1" fmla="*/ 8018721 w 8022648"/>
              <a:gd name="connsiteY1" fmla="*/ 0 h 6858142"/>
              <a:gd name="connsiteX2" fmla="*/ 8014431 w 8022648"/>
              <a:gd name="connsiteY2" fmla="*/ 1147770 h 6858142"/>
              <a:gd name="connsiteX3" fmla="*/ 8022648 w 8022648"/>
              <a:gd name="connsiteY3" fmla="*/ 6858142 h 6858142"/>
              <a:gd name="connsiteX4" fmla="*/ 7452728 w 8022648"/>
              <a:gd name="connsiteY4" fmla="*/ 6856982 h 6858142"/>
              <a:gd name="connsiteX5" fmla="*/ 23522 w 8022648"/>
              <a:gd name="connsiteY5" fmla="*/ 6855298 h 6858142"/>
              <a:gd name="connsiteX6" fmla="*/ 1926771 w 8022648"/>
              <a:gd name="connsiteY6" fmla="*/ 3448496 h 6858142"/>
              <a:gd name="connsiteX7" fmla="*/ 0 w 8022648"/>
              <a:gd name="connsiteY7" fmla="*/ 0 h 685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2648" h="6858142">
                <a:moveTo>
                  <a:pt x="0" y="0"/>
                </a:moveTo>
                <a:lnTo>
                  <a:pt x="8018721" y="0"/>
                </a:lnTo>
                <a:lnTo>
                  <a:pt x="8014431" y="1147770"/>
                </a:lnTo>
                <a:cubicBezTo>
                  <a:pt x="8012254" y="3053685"/>
                  <a:pt x="8013764" y="4959601"/>
                  <a:pt x="8022648" y="6858142"/>
                </a:cubicBezTo>
                <a:lnTo>
                  <a:pt x="7452728" y="6856982"/>
                </a:lnTo>
                <a:lnTo>
                  <a:pt x="23522" y="6855298"/>
                </a:lnTo>
                <a:lnTo>
                  <a:pt x="1926771" y="3448496"/>
                </a:lnTo>
                <a:lnTo>
                  <a:pt x="0" y="0"/>
                </a:lnTo>
                <a:close/>
              </a:path>
            </a:pathLst>
          </a:custGeom>
        </p:spPr>
        <p:txBody>
          <a:bodyPr/>
          <a:lstStyle>
            <a:lvl1pPr marL="0" indent="0">
              <a:buNone/>
              <a:defRPr baseline="0">
                <a:solidFill>
                  <a:schemeClr val="bg1"/>
                </a:solidFill>
              </a:defRPr>
            </a:lvl1pPr>
          </a:lstStyle>
          <a:p>
            <a:r>
              <a:rPr lang="nl-NL" dirty="0"/>
              <a:t>Voeg een afbeelding in</a:t>
            </a:r>
          </a:p>
        </p:txBody>
      </p:sp>
      <p:sp>
        <p:nvSpPr>
          <p:cNvPr id="11" name="Ondertitel 2">
            <a:extLst>
              <a:ext uri="{FF2B5EF4-FFF2-40B4-BE49-F238E27FC236}">
                <a16:creationId xmlns:a16="http://schemas.microsoft.com/office/drawing/2014/main" id="{9D0D232E-0912-1643-B17B-71F02C23C246}"/>
              </a:ext>
            </a:extLst>
          </p:cNvPr>
          <p:cNvSpPr>
            <a:spLocks noGrp="1"/>
          </p:cNvSpPr>
          <p:nvPr>
            <p:ph type="subTitle" idx="13" hasCustomPrompt="1"/>
          </p:nvPr>
        </p:nvSpPr>
        <p:spPr>
          <a:xfrm>
            <a:off x="754666" y="2331498"/>
            <a:ext cx="3840807" cy="635343"/>
          </a:xfrm>
          <a:prstGeom prst="rect">
            <a:avLst/>
          </a:prstGeom>
        </p:spPr>
        <p:txBody>
          <a:bodyPr lIns="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12" name="Tijdelijke aanduiding voor inhoud 2">
            <a:extLst>
              <a:ext uri="{FF2B5EF4-FFF2-40B4-BE49-F238E27FC236}">
                <a16:creationId xmlns:a16="http://schemas.microsoft.com/office/drawing/2014/main" id="{09D834DA-F232-F246-A55A-EB46F1F1FDB4}"/>
              </a:ext>
            </a:extLst>
          </p:cNvPr>
          <p:cNvSpPr>
            <a:spLocks noGrp="1"/>
          </p:cNvSpPr>
          <p:nvPr>
            <p:ph idx="1" hasCustomPrompt="1"/>
          </p:nvPr>
        </p:nvSpPr>
        <p:spPr>
          <a:xfrm>
            <a:off x="754665" y="3129570"/>
            <a:ext cx="3840807" cy="2832610"/>
          </a:xfrm>
          <a:prstGeom prst="rect">
            <a:avLst/>
          </a:prstGeom>
        </p:spPr>
        <p:txBody>
          <a:bodyPr lIns="0"/>
          <a:lstStyle>
            <a:lvl1pPr marL="0" indent="0">
              <a:buFontTx/>
              <a:buNone/>
              <a:defRPr sz="1800">
                <a:solidFill>
                  <a:srgbClr val="163C75"/>
                </a:solidFill>
                <a:latin typeface="Arial" charset="0"/>
                <a:ea typeface="Arial" charset="0"/>
                <a:cs typeface="Arial" charset="0"/>
              </a:defRPr>
            </a:lvl1pPr>
            <a:lvl2pPr marL="685800" indent="-228600">
              <a:buFontTx/>
              <a:buBlip>
                <a:blip r:embed="rId2"/>
              </a:buBlip>
              <a:defRPr sz="1800">
                <a:solidFill>
                  <a:srgbClr val="163C75"/>
                </a:solidFill>
                <a:latin typeface="Arial" charset="0"/>
                <a:ea typeface="Arial" charset="0"/>
                <a:cs typeface="Arial" charset="0"/>
              </a:defRPr>
            </a:lvl2pPr>
            <a:lvl3pPr marL="1143000" indent="-228600">
              <a:buFontTx/>
              <a:buBlip>
                <a:blip r:embed="rId2"/>
              </a:buBlip>
              <a:defRPr sz="1800">
                <a:solidFill>
                  <a:srgbClr val="163C75"/>
                </a:solidFill>
                <a:latin typeface="Arial" charset="0"/>
                <a:ea typeface="Arial" charset="0"/>
                <a:cs typeface="Arial" charset="0"/>
              </a:defRPr>
            </a:lvl3pPr>
            <a:lvl4pPr marL="1600200" indent="-228600">
              <a:buFontTx/>
              <a:buBlip>
                <a:blip r:embed="rId2"/>
              </a:buBlip>
              <a:defRPr sz="1800">
                <a:solidFill>
                  <a:srgbClr val="163C75"/>
                </a:solidFill>
                <a:latin typeface="Arial" charset="0"/>
                <a:ea typeface="Arial" charset="0"/>
                <a:cs typeface="Arial" charset="0"/>
              </a:defRPr>
            </a:lvl4pPr>
            <a:lvl5pPr marL="2057400" indent="-228600">
              <a:buFontTx/>
              <a:buBlip>
                <a:blip r:embed="rId2"/>
              </a:buBlip>
              <a:defRPr sz="1800">
                <a:solidFill>
                  <a:srgbClr val="163C75"/>
                </a:solidFill>
                <a:latin typeface="Arial" charset="0"/>
                <a:ea typeface="Arial" charset="0"/>
                <a:cs typeface="Arial" charset="0"/>
              </a:defRPr>
            </a:lvl5pPr>
          </a:lstStyle>
          <a:p>
            <a:pPr lvl="0"/>
            <a:r>
              <a:rPr lang="nl-NL" dirty="0"/>
              <a:t>Klik om de tekststijl van het model te bewerken</a:t>
            </a:r>
          </a:p>
        </p:txBody>
      </p:sp>
      <p:sp>
        <p:nvSpPr>
          <p:cNvPr id="15" name="Titel 1">
            <a:extLst>
              <a:ext uri="{FF2B5EF4-FFF2-40B4-BE49-F238E27FC236}">
                <a16:creationId xmlns:a16="http://schemas.microsoft.com/office/drawing/2014/main" id="{9C03BE27-B3E0-EB45-8A09-98FC5B16D406}"/>
              </a:ext>
            </a:extLst>
          </p:cNvPr>
          <p:cNvSpPr>
            <a:spLocks noGrp="1"/>
          </p:cNvSpPr>
          <p:nvPr>
            <p:ph type="title" hasCustomPrompt="1"/>
          </p:nvPr>
        </p:nvSpPr>
        <p:spPr>
          <a:xfrm>
            <a:off x="754666" y="1238719"/>
            <a:ext cx="3840807"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dirty="0"/>
              <a:t>Titelstijl van model bewerken</a:t>
            </a:r>
          </a:p>
        </p:txBody>
      </p:sp>
      <p:pic>
        <p:nvPicPr>
          <p:cNvPr id="10" name="Afbeelding 9">
            <a:extLst>
              <a:ext uri="{FF2B5EF4-FFF2-40B4-BE49-F238E27FC236}">
                <a16:creationId xmlns:a16="http://schemas.microsoft.com/office/drawing/2014/main" id="{6E33DD60-1B15-554B-A4EE-6A42B6649EC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73498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6" name="Tijdelijke aanduiding voor afbeelding 3">
            <a:extLst>
              <a:ext uri="{FF2B5EF4-FFF2-40B4-BE49-F238E27FC236}">
                <a16:creationId xmlns:a16="http://schemas.microsoft.com/office/drawing/2014/main" id="{71E2F6E0-20EC-0D46-969A-BBA094FCBAAB}"/>
              </a:ext>
            </a:extLst>
          </p:cNvPr>
          <p:cNvSpPr>
            <a:spLocks noGrp="1"/>
          </p:cNvSpPr>
          <p:nvPr>
            <p:ph type="pic" sz="quarter" idx="10" hasCustomPrompt="1"/>
          </p:nvPr>
        </p:nvSpPr>
        <p:spPr>
          <a:xfrm>
            <a:off x="529627" y="468145"/>
            <a:ext cx="11132746" cy="5914311"/>
          </a:xfrm>
          <a:custGeom>
            <a:avLst/>
            <a:gdLst>
              <a:gd name="connsiteX0" fmla="*/ 0 w 10658706"/>
              <a:gd name="connsiteY0" fmla="*/ 0 h 4965192"/>
              <a:gd name="connsiteX1" fmla="*/ 9831157 w 10658706"/>
              <a:gd name="connsiteY1" fmla="*/ 0 h 4965192"/>
              <a:gd name="connsiteX2" fmla="*/ 10658706 w 10658706"/>
              <a:gd name="connsiteY2" fmla="*/ 827549 h 4965192"/>
              <a:gd name="connsiteX3" fmla="*/ 10658706 w 10658706"/>
              <a:gd name="connsiteY3" fmla="*/ 4965192 h 4965192"/>
              <a:gd name="connsiteX4" fmla="*/ 10658706 w 10658706"/>
              <a:gd name="connsiteY4" fmla="*/ 4965192 h 4965192"/>
              <a:gd name="connsiteX5" fmla="*/ 827549 w 10658706"/>
              <a:gd name="connsiteY5" fmla="*/ 4965192 h 4965192"/>
              <a:gd name="connsiteX6" fmla="*/ 0 w 10658706"/>
              <a:gd name="connsiteY6" fmla="*/ 4137643 h 4965192"/>
              <a:gd name="connsiteX7" fmla="*/ 0 w 10658706"/>
              <a:gd name="connsiteY7" fmla="*/ 0 h 4965192"/>
              <a:gd name="connsiteX0" fmla="*/ 0 w 11459482"/>
              <a:gd name="connsiteY0" fmla="*/ 941734 h 5906926"/>
              <a:gd name="connsiteX1" fmla="*/ 9831157 w 11459482"/>
              <a:gd name="connsiteY1" fmla="*/ 941734 h 5906926"/>
              <a:gd name="connsiteX2" fmla="*/ 11459482 w 11459482"/>
              <a:gd name="connsiteY2" fmla="*/ 0 h 5906926"/>
              <a:gd name="connsiteX3" fmla="*/ 10658706 w 11459482"/>
              <a:gd name="connsiteY3" fmla="*/ 5906926 h 5906926"/>
              <a:gd name="connsiteX4" fmla="*/ 10658706 w 11459482"/>
              <a:gd name="connsiteY4" fmla="*/ 5906926 h 5906926"/>
              <a:gd name="connsiteX5" fmla="*/ 827549 w 11459482"/>
              <a:gd name="connsiteY5" fmla="*/ 5906926 h 5906926"/>
              <a:gd name="connsiteX6" fmla="*/ 0 w 11459482"/>
              <a:gd name="connsiteY6" fmla="*/ 5079377 h 5906926"/>
              <a:gd name="connsiteX7" fmla="*/ 0 w 11459482"/>
              <a:gd name="connsiteY7" fmla="*/ 941734 h 5906926"/>
              <a:gd name="connsiteX0" fmla="*/ 0 w 11459482"/>
              <a:gd name="connsiteY0" fmla="*/ 941734 h 6007134"/>
              <a:gd name="connsiteX1" fmla="*/ 9831157 w 11459482"/>
              <a:gd name="connsiteY1" fmla="*/ 941734 h 6007134"/>
              <a:gd name="connsiteX2" fmla="*/ 11459482 w 11459482"/>
              <a:gd name="connsiteY2" fmla="*/ 0 h 6007134"/>
              <a:gd name="connsiteX3" fmla="*/ 10658706 w 11459482"/>
              <a:gd name="connsiteY3" fmla="*/ 5906926 h 6007134"/>
              <a:gd name="connsiteX4" fmla="*/ 9869566 w 11459482"/>
              <a:gd name="connsiteY4" fmla="*/ 6007134 h 6007134"/>
              <a:gd name="connsiteX5" fmla="*/ 827549 w 11459482"/>
              <a:gd name="connsiteY5" fmla="*/ 5906926 h 6007134"/>
              <a:gd name="connsiteX6" fmla="*/ 0 w 11459482"/>
              <a:gd name="connsiteY6" fmla="*/ 5079377 h 6007134"/>
              <a:gd name="connsiteX7" fmla="*/ 0 w 11459482"/>
              <a:gd name="connsiteY7" fmla="*/ 941734 h 6007134"/>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9869566 w 11459482"/>
              <a:gd name="connsiteY4" fmla="*/ 6007134 h 6846378"/>
              <a:gd name="connsiteX5" fmla="*/ 827549 w 11459482"/>
              <a:gd name="connsiteY5" fmla="*/ 5906926 h 6846378"/>
              <a:gd name="connsiteX6" fmla="*/ 0 w 11459482"/>
              <a:gd name="connsiteY6" fmla="*/ 5079377 h 6846378"/>
              <a:gd name="connsiteX7" fmla="*/ 0 w 11459482"/>
              <a:gd name="connsiteY7" fmla="*/ 941734 h 6846378"/>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6356015 w 11459482"/>
              <a:gd name="connsiteY4" fmla="*/ 6846378 h 6846378"/>
              <a:gd name="connsiteX5" fmla="*/ 827549 w 11459482"/>
              <a:gd name="connsiteY5" fmla="*/ 5906926 h 6846378"/>
              <a:gd name="connsiteX6" fmla="*/ 0 w 11459482"/>
              <a:gd name="connsiteY6" fmla="*/ 5079377 h 6846378"/>
              <a:gd name="connsiteX7" fmla="*/ 0 w 11459482"/>
              <a:gd name="connsiteY7" fmla="*/ 941734 h 6846378"/>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6356015 w 11459482"/>
              <a:gd name="connsiteY4" fmla="*/ 6846378 h 6846378"/>
              <a:gd name="connsiteX5" fmla="*/ 5368234 w 11459482"/>
              <a:gd name="connsiteY5" fmla="*/ 5086471 h 6846378"/>
              <a:gd name="connsiteX6" fmla="*/ 0 w 11459482"/>
              <a:gd name="connsiteY6" fmla="*/ 5079377 h 6846378"/>
              <a:gd name="connsiteX7" fmla="*/ 0 w 11459482"/>
              <a:gd name="connsiteY7" fmla="*/ 941734 h 6846378"/>
              <a:gd name="connsiteX0" fmla="*/ 724385 w 12183867"/>
              <a:gd name="connsiteY0" fmla="*/ 941734 h 6865856"/>
              <a:gd name="connsiteX1" fmla="*/ 10555542 w 12183867"/>
              <a:gd name="connsiteY1" fmla="*/ 941734 h 6865856"/>
              <a:gd name="connsiteX2" fmla="*/ 12183867 w 12183867"/>
              <a:gd name="connsiteY2" fmla="*/ 0 h 6865856"/>
              <a:gd name="connsiteX3" fmla="*/ 12178494 w 12183867"/>
              <a:gd name="connsiteY3" fmla="*/ 6846378 h 6865856"/>
              <a:gd name="connsiteX4" fmla="*/ 7080400 w 12183867"/>
              <a:gd name="connsiteY4" fmla="*/ 6846378 h 6865856"/>
              <a:gd name="connsiteX5" fmla="*/ 6092619 w 12183867"/>
              <a:gd name="connsiteY5" fmla="*/ 5086471 h 6865856"/>
              <a:gd name="connsiteX6" fmla="*/ 0 w 12183867"/>
              <a:gd name="connsiteY6" fmla="*/ 6865856 h 6865856"/>
              <a:gd name="connsiteX7" fmla="*/ 724385 w 12183867"/>
              <a:gd name="connsiteY7" fmla="*/ 941734 h 6865856"/>
              <a:gd name="connsiteX0" fmla="*/ 45719 w 12183867"/>
              <a:gd name="connsiteY0" fmla="*/ 45719 h 6865856"/>
              <a:gd name="connsiteX1" fmla="*/ 10555542 w 12183867"/>
              <a:gd name="connsiteY1" fmla="*/ 941734 h 6865856"/>
              <a:gd name="connsiteX2" fmla="*/ 12183867 w 12183867"/>
              <a:gd name="connsiteY2" fmla="*/ 0 h 6865856"/>
              <a:gd name="connsiteX3" fmla="*/ 12178494 w 12183867"/>
              <a:gd name="connsiteY3" fmla="*/ 6846378 h 6865856"/>
              <a:gd name="connsiteX4" fmla="*/ 7080400 w 12183867"/>
              <a:gd name="connsiteY4" fmla="*/ 6846378 h 6865856"/>
              <a:gd name="connsiteX5" fmla="*/ 6092619 w 12183867"/>
              <a:gd name="connsiteY5" fmla="*/ 5086471 h 6865856"/>
              <a:gd name="connsiteX6" fmla="*/ 0 w 12183867"/>
              <a:gd name="connsiteY6" fmla="*/ 6865856 h 6865856"/>
              <a:gd name="connsiteX7" fmla="*/ 45719 w 12183867"/>
              <a:gd name="connsiteY7" fmla="*/ 45719 h 6865856"/>
              <a:gd name="connsiteX0" fmla="*/ 45719 w 12183867"/>
              <a:gd name="connsiteY0" fmla="*/ 91438 h 6911575"/>
              <a:gd name="connsiteX1" fmla="*/ 7108522 w 12183867"/>
              <a:gd name="connsiteY1" fmla="*/ 0 h 6911575"/>
              <a:gd name="connsiteX2" fmla="*/ 12183867 w 12183867"/>
              <a:gd name="connsiteY2" fmla="*/ 45719 h 6911575"/>
              <a:gd name="connsiteX3" fmla="*/ 12178494 w 12183867"/>
              <a:gd name="connsiteY3" fmla="*/ 6892097 h 6911575"/>
              <a:gd name="connsiteX4" fmla="*/ 7080400 w 12183867"/>
              <a:gd name="connsiteY4" fmla="*/ 6892097 h 6911575"/>
              <a:gd name="connsiteX5" fmla="*/ 6092619 w 12183867"/>
              <a:gd name="connsiteY5" fmla="*/ 5132190 h 6911575"/>
              <a:gd name="connsiteX6" fmla="*/ 0 w 12183867"/>
              <a:gd name="connsiteY6" fmla="*/ 6911575 h 6911575"/>
              <a:gd name="connsiteX7" fmla="*/ 45719 w 12183867"/>
              <a:gd name="connsiteY7" fmla="*/ 91438 h 6911575"/>
              <a:gd name="connsiteX0" fmla="*/ 45719 w 12183867"/>
              <a:gd name="connsiteY0" fmla="*/ 91438 h 6911575"/>
              <a:gd name="connsiteX1" fmla="*/ 125261 w 12183867"/>
              <a:gd name="connsiteY1" fmla="*/ 97417 h 6911575"/>
              <a:gd name="connsiteX2" fmla="*/ 7108522 w 12183867"/>
              <a:gd name="connsiteY2" fmla="*/ 0 h 6911575"/>
              <a:gd name="connsiteX3" fmla="*/ 12183867 w 12183867"/>
              <a:gd name="connsiteY3" fmla="*/ 45719 h 6911575"/>
              <a:gd name="connsiteX4" fmla="*/ 12178494 w 12183867"/>
              <a:gd name="connsiteY4" fmla="*/ 6892097 h 6911575"/>
              <a:gd name="connsiteX5" fmla="*/ 7080400 w 12183867"/>
              <a:gd name="connsiteY5" fmla="*/ 6892097 h 6911575"/>
              <a:gd name="connsiteX6" fmla="*/ 6092619 w 12183867"/>
              <a:gd name="connsiteY6" fmla="*/ 5132190 h 6911575"/>
              <a:gd name="connsiteX7" fmla="*/ 0 w 12183867"/>
              <a:gd name="connsiteY7" fmla="*/ 6911575 h 6911575"/>
              <a:gd name="connsiteX8" fmla="*/ 45719 w 12183867"/>
              <a:gd name="connsiteY8" fmla="*/ 91438 h 6911575"/>
              <a:gd name="connsiteX0" fmla="*/ 45719 w 12183867"/>
              <a:gd name="connsiteY0" fmla="*/ 91438 h 6911575"/>
              <a:gd name="connsiteX1" fmla="*/ 5123146 w 12183867"/>
              <a:gd name="connsiteY1" fmla="*/ 41050 h 6911575"/>
              <a:gd name="connsiteX2" fmla="*/ 7108522 w 12183867"/>
              <a:gd name="connsiteY2" fmla="*/ 0 h 6911575"/>
              <a:gd name="connsiteX3" fmla="*/ 12183867 w 12183867"/>
              <a:gd name="connsiteY3" fmla="*/ 45719 h 6911575"/>
              <a:gd name="connsiteX4" fmla="*/ 12178494 w 12183867"/>
              <a:gd name="connsiteY4" fmla="*/ 6892097 h 6911575"/>
              <a:gd name="connsiteX5" fmla="*/ 7080400 w 12183867"/>
              <a:gd name="connsiteY5" fmla="*/ 6892097 h 6911575"/>
              <a:gd name="connsiteX6" fmla="*/ 6092619 w 12183867"/>
              <a:gd name="connsiteY6" fmla="*/ 5132190 h 6911575"/>
              <a:gd name="connsiteX7" fmla="*/ 0 w 12183867"/>
              <a:gd name="connsiteY7" fmla="*/ 6911575 h 6911575"/>
              <a:gd name="connsiteX8" fmla="*/ 45719 w 12183867"/>
              <a:gd name="connsiteY8" fmla="*/ 91438 h 6911575"/>
              <a:gd name="connsiteX0" fmla="*/ 45719 w 12183867"/>
              <a:gd name="connsiteY0" fmla="*/ 50388 h 6870525"/>
              <a:gd name="connsiteX1" fmla="*/ 5123146 w 12183867"/>
              <a:gd name="connsiteY1" fmla="*/ 0 h 6870525"/>
              <a:gd name="connsiteX2" fmla="*/ 7083470 w 12183867"/>
              <a:gd name="connsiteY2" fmla="*/ 2791 h 6870525"/>
              <a:gd name="connsiteX3" fmla="*/ 12183867 w 12183867"/>
              <a:gd name="connsiteY3" fmla="*/ 4669 h 6870525"/>
              <a:gd name="connsiteX4" fmla="*/ 12178494 w 12183867"/>
              <a:gd name="connsiteY4" fmla="*/ 6851047 h 6870525"/>
              <a:gd name="connsiteX5" fmla="*/ 7080400 w 12183867"/>
              <a:gd name="connsiteY5" fmla="*/ 6851047 h 6870525"/>
              <a:gd name="connsiteX6" fmla="*/ 6092619 w 12183867"/>
              <a:gd name="connsiteY6" fmla="*/ 5091140 h 6870525"/>
              <a:gd name="connsiteX7" fmla="*/ 0 w 12183867"/>
              <a:gd name="connsiteY7" fmla="*/ 6870525 h 6870525"/>
              <a:gd name="connsiteX8" fmla="*/ 45719 w 12183867"/>
              <a:gd name="connsiteY8" fmla="*/ 50388 h 6870525"/>
              <a:gd name="connsiteX0" fmla="*/ 45719 w 12183867"/>
              <a:gd name="connsiteY0" fmla="*/ 50388 h 6870525"/>
              <a:gd name="connsiteX1" fmla="*/ 5123146 w 12183867"/>
              <a:gd name="connsiteY1" fmla="*/ 0 h 6870525"/>
              <a:gd name="connsiteX2" fmla="*/ 5392456 w 12183867"/>
              <a:gd name="connsiteY2" fmla="*/ 0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0 w 12183867"/>
              <a:gd name="connsiteY8" fmla="*/ 6870525 h 6870525"/>
              <a:gd name="connsiteX9" fmla="*/ 45719 w 12183867"/>
              <a:gd name="connsiteY9"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0 w 12183867"/>
              <a:gd name="connsiteY8" fmla="*/ 6870525 h 6870525"/>
              <a:gd name="connsiteX9" fmla="*/ 45719 w 12183867"/>
              <a:gd name="connsiteY9"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4791207 w 12183867"/>
              <a:gd name="connsiteY8" fmla="*/ 5473874 h 6870525"/>
              <a:gd name="connsiteX9" fmla="*/ 0 w 12183867"/>
              <a:gd name="connsiteY9" fmla="*/ 6870525 h 6870525"/>
              <a:gd name="connsiteX10" fmla="*/ 45719 w 12183867"/>
              <a:gd name="connsiteY10"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5091831 w 12183867"/>
              <a:gd name="connsiteY8" fmla="*/ 6845474 h 6870525"/>
              <a:gd name="connsiteX9" fmla="*/ 0 w 12183867"/>
              <a:gd name="connsiteY9" fmla="*/ 6870525 h 6870525"/>
              <a:gd name="connsiteX10" fmla="*/ 45719 w 12183867"/>
              <a:gd name="connsiteY10"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86356 w 12183867"/>
              <a:gd name="connsiteY7" fmla="*/ 5084877 h 6870525"/>
              <a:gd name="connsiteX8" fmla="*/ 5091831 w 12183867"/>
              <a:gd name="connsiteY8" fmla="*/ 6845474 h 6870525"/>
              <a:gd name="connsiteX9" fmla="*/ 0 w 12183867"/>
              <a:gd name="connsiteY9" fmla="*/ 6870525 h 6870525"/>
              <a:gd name="connsiteX10" fmla="*/ 45719 w 12183867"/>
              <a:gd name="connsiteY10" fmla="*/ 50388 h 6870525"/>
              <a:gd name="connsiteX0" fmla="*/ 0 w 12188252"/>
              <a:gd name="connsiteY0" fmla="*/ 284 h 6870525"/>
              <a:gd name="connsiteX1" fmla="*/ 5127531 w 12188252"/>
              <a:gd name="connsiteY1" fmla="*/ 0 h 6870525"/>
              <a:gd name="connsiteX2" fmla="*/ 6085772 w 12188252"/>
              <a:gd name="connsiteY2" fmla="*/ 1784959 h 6870525"/>
              <a:gd name="connsiteX3" fmla="*/ 7087855 w 12188252"/>
              <a:gd name="connsiteY3" fmla="*/ 2791 h 6870525"/>
              <a:gd name="connsiteX4" fmla="*/ 12188252 w 12188252"/>
              <a:gd name="connsiteY4" fmla="*/ 4669 h 6870525"/>
              <a:gd name="connsiteX5" fmla="*/ 12182879 w 12188252"/>
              <a:gd name="connsiteY5" fmla="*/ 6851047 h 6870525"/>
              <a:gd name="connsiteX6" fmla="*/ 7084785 w 12188252"/>
              <a:gd name="connsiteY6" fmla="*/ 6851047 h 6870525"/>
              <a:gd name="connsiteX7" fmla="*/ 6090741 w 12188252"/>
              <a:gd name="connsiteY7" fmla="*/ 5084877 h 6870525"/>
              <a:gd name="connsiteX8" fmla="*/ 5096216 w 12188252"/>
              <a:gd name="connsiteY8" fmla="*/ 6845474 h 6870525"/>
              <a:gd name="connsiteX9" fmla="*/ 4385 w 12188252"/>
              <a:gd name="connsiteY9" fmla="*/ 6870525 h 6870525"/>
              <a:gd name="connsiteX10" fmla="*/ 0 w 12188252"/>
              <a:gd name="connsiteY10" fmla="*/ 284 h 6870525"/>
              <a:gd name="connsiteX0" fmla="*/ 0 w 12188252"/>
              <a:gd name="connsiteY0" fmla="*/ 0 h 6870241"/>
              <a:gd name="connsiteX1" fmla="*/ 5103468 w 12188252"/>
              <a:gd name="connsiteY1" fmla="*/ 4529 h 6870241"/>
              <a:gd name="connsiteX2" fmla="*/ 6085772 w 12188252"/>
              <a:gd name="connsiteY2" fmla="*/ 1784675 h 6870241"/>
              <a:gd name="connsiteX3" fmla="*/ 7087855 w 12188252"/>
              <a:gd name="connsiteY3" fmla="*/ 2507 h 6870241"/>
              <a:gd name="connsiteX4" fmla="*/ 12188252 w 12188252"/>
              <a:gd name="connsiteY4" fmla="*/ 4385 h 6870241"/>
              <a:gd name="connsiteX5" fmla="*/ 12182879 w 12188252"/>
              <a:gd name="connsiteY5" fmla="*/ 6850763 h 6870241"/>
              <a:gd name="connsiteX6" fmla="*/ 7084785 w 12188252"/>
              <a:gd name="connsiteY6" fmla="*/ 6850763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84785 w 12188252"/>
              <a:gd name="connsiteY6" fmla="*/ 6850763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75159 w 12188252"/>
              <a:gd name="connsiteY6" fmla="*/ 6855576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75159 w 12188252"/>
              <a:gd name="connsiteY6" fmla="*/ 6855576 h 6870241"/>
              <a:gd name="connsiteX7" fmla="*/ 6090741 w 12188252"/>
              <a:gd name="connsiteY7" fmla="*/ 5084593 h 6870241"/>
              <a:gd name="connsiteX8" fmla="*/ 5096216 w 12188252"/>
              <a:gd name="connsiteY8" fmla="*/ 6854815 h 6870241"/>
              <a:gd name="connsiteX9" fmla="*/ 4385 w 12188252"/>
              <a:gd name="connsiteY9" fmla="*/ 6870241 h 6870241"/>
              <a:gd name="connsiteX10" fmla="*/ 0 w 12188252"/>
              <a:gd name="connsiteY10" fmla="*/ 0 h 6870241"/>
              <a:gd name="connsiteX0" fmla="*/ 10168 w 12198420"/>
              <a:gd name="connsiteY0" fmla="*/ 0 h 6875054"/>
              <a:gd name="connsiteX1" fmla="*/ 5113636 w 12198420"/>
              <a:gd name="connsiteY1" fmla="*/ 4529 h 6875054"/>
              <a:gd name="connsiteX2" fmla="*/ 6095940 w 12198420"/>
              <a:gd name="connsiteY2" fmla="*/ 1784675 h 6875054"/>
              <a:gd name="connsiteX3" fmla="*/ 7073960 w 12198420"/>
              <a:gd name="connsiteY3" fmla="*/ 7320 h 6875054"/>
              <a:gd name="connsiteX4" fmla="*/ 12198420 w 12198420"/>
              <a:gd name="connsiteY4" fmla="*/ 4385 h 6875054"/>
              <a:gd name="connsiteX5" fmla="*/ 12193047 w 12198420"/>
              <a:gd name="connsiteY5" fmla="*/ 6850763 h 6875054"/>
              <a:gd name="connsiteX6" fmla="*/ 7085327 w 12198420"/>
              <a:gd name="connsiteY6" fmla="*/ 6855576 h 6875054"/>
              <a:gd name="connsiteX7" fmla="*/ 6100909 w 12198420"/>
              <a:gd name="connsiteY7" fmla="*/ 5084593 h 6875054"/>
              <a:gd name="connsiteX8" fmla="*/ 5106384 w 12198420"/>
              <a:gd name="connsiteY8" fmla="*/ 6854815 h 6875054"/>
              <a:gd name="connsiteX9" fmla="*/ 115 w 12198420"/>
              <a:gd name="connsiteY9" fmla="*/ 6875054 h 6875054"/>
              <a:gd name="connsiteX10" fmla="*/ 10168 w 12198420"/>
              <a:gd name="connsiteY10" fmla="*/ 0 h 6875054"/>
              <a:gd name="connsiteX0" fmla="*/ 806 w 12198683"/>
              <a:gd name="connsiteY0" fmla="*/ 0 h 6879866"/>
              <a:gd name="connsiteX1" fmla="*/ 5113899 w 12198683"/>
              <a:gd name="connsiteY1" fmla="*/ 9341 h 6879866"/>
              <a:gd name="connsiteX2" fmla="*/ 6096203 w 12198683"/>
              <a:gd name="connsiteY2" fmla="*/ 1789487 h 6879866"/>
              <a:gd name="connsiteX3" fmla="*/ 7074223 w 12198683"/>
              <a:gd name="connsiteY3" fmla="*/ 12132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198683"/>
              <a:gd name="connsiteY0" fmla="*/ 0 h 6879866"/>
              <a:gd name="connsiteX1" fmla="*/ 5113899 w 12198683"/>
              <a:gd name="connsiteY1" fmla="*/ 9341 h 6879866"/>
              <a:gd name="connsiteX2" fmla="*/ 6096203 w 12198683"/>
              <a:gd name="connsiteY2" fmla="*/ 1773256 h 6879866"/>
              <a:gd name="connsiteX3" fmla="*/ 7074223 w 12198683"/>
              <a:gd name="connsiteY3" fmla="*/ 12132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198683"/>
              <a:gd name="connsiteY0" fmla="*/ 0 h 6879866"/>
              <a:gd name="connsiteX1" fmla="*/ 5113899 w 12198683"/>
              <a:gd name="connsiteY1" fmla="*/ 9341 h 6879866"/>
              <a:gd name="connsiteX2" fmla="*/ 6096203 w 12198683"/>
              <a:gd name="connsiteY2" fmla="*/ 1773256 h 6879866"/>
              <a:gd name="connsiteX3" fmla="*/ 7079036 w 12198683"/>
              <a:gd name="connsiteY3" fmla="*/ 2506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203496"/>
              <a:gd name="connsiteY0" fmla="*/ 0 h 6879866"/>
              <a:gd name="connsiteX1" fmla="*/ 5113899 w 12203496"/>
              <a:gd name="connsiteY1" fmla="*/ 9341 h 6879866"/>
              <a:gd name="connsiteX2" fmla="*/ 6096203 w 12203496"/>
              <a:gd name="connsiteY2" fmla="*/ 1773256 h 6879866"/>
              <a:gd name="connsiteX3" fmla="*/ 7079036 w 12203496"/>
              <a:gd name="connsiteY3" fmla="*/ 2506 h 6879866"/>
              <a:gd name="connsiteX4" fmla="*/ 12203496 w 12203496"/>
              <a:gd name="connsiteY4" fmla="*/ 4384 h 6879866"/>
              <a:gd name="connsiteX5" fmla="*/ 12193310 w 12203496"/>
              <a:gd name="connsiteY5" fmla="*/ 6855575 h 6879866"/>
              <a:gd name="connsiteX6" fmla="*/ 7085590 w 12203496"/>
              <a:gd name="connsiteY6" fmla="*/ 6860388 h 6879866"/>
              <a:gd name="connsiteX7" fmla="*/ 6101172 w 12203496"/>
              <a:gd name="connsiteY7" fmla="*/ 5089405 h 6879866"/>
              <a:gd name="connsiteX8" fmla="*/ 5106647 w 12203496"/>
              <a:gd name="connsiteY8" fmla="*/ 6859627 h 6879866"/>
              <a:gd name="connsiteX9" fmla="*/ 378 w 12203496"/>
              <a:gd name="connsiteY9" fmla="*/ 6879866 h 6879866"/>
              <a:gd name="connsiteX10" fmla="*/ 806 w 12203496"/>
              <a:gd name="connsiteY10" fmla="*/ 0 h 6879866"/>
              <a:gd name="connsiteX0" fmla="*/ 806 w 12203496"/>
              <a:gd name="connsiteY0" fmla="*/ 0 h 6879866"/>
              <a:gd name="connsiteX1" fmla="*/ 5113899 w 12203496"/>
              <a:gd name="connsiteY1" fmla="*/ 9341 h 6879866"/>
              <a:gd name="connsiteX2" fmla="*/ 6096203 w 12203496"/>
              <a:gd name="connsiteY2" fmla="*/ 1773256 h 6879866"/>
              <a:gd name="connsiteX3" fmla="*/ 7079036 w 12203496"/>
              <a:gd name="connsiteY3" fmla="*/ 2506 h 6879866"/>
              <a:gd name="connsiteX4" fmla="*/ 12203496 w 12203496"/>
              <a:gd name="connsiteY4" fmla="*/ 4384 h 6879866"/>
              <a:gd name="connsiteX5" fmla="*/ 12186435 w 12203496"/>
              <a:gd name="connsiteY5" fmla="*/ 6869325 h 6879866"/>
              <a:gd name="connsiteX6" fmla="*/ 7085590 w 12203496"/>
              <a:gd name="connsiteY6" fmla="*/ 6860388 h 6879866"/>
              <a:gd name="connsiteX7" fmla="*/ 6101172 w 12203496"/>
              <a:gd name="connsiteY7" fmla="*/ 5089405 h 6879866"/>
              <a:gd name="connsiteX8" fmla="*/ 5106647 w 12203496"/>
              <a:gd name="connsiteY8" fmla="*/ 6859627 h 6879866"/>
              <a:gd name="connsiteX9" fmla="*/ 378 w 12203496"/>
              <a:gd name="connsiteY9" fmla="*/ 6879866 h 6879866"/>
              <a:gd name="connsiteX10" fmla="*/ 806 w 12203496"/>
              <a:gd name="connsiteY10" fmla="*/ 0 h 6879866"/>
              <a:gd name="connsiteX0" fmla="*/ 806 w 12207754"/>
              <a:gd name="connsiteY0" fmla="*/ 0 h 6879866"/>
              <a:gd name="connsiteX1" fmla="*/ 5113899 w 12207754"/>
              <a:gd name="connsiteY1" fmla="*/ 9341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4409 h 6884275"/>
              <a:gd name="connsiteX1" fmla="*/ 5107024 w 12207754"/>
              <a:gd name="connsiteY1" fmla="*/ 0 h 6884275"/>
              <a:gd name="connsiteX2" fmla="*/ 6096203 w 12207754"/>
              <a:gd name="connsiteY2" fmla="*/ 1777665 h 6884275"/>
              <a:gd name="connsiteX3" fmla="*/ 7079036 w 12207754"/>
              <a:gd name="connsiteY3" fmla="*/ 6915 h 6884275"/>
              <a:gd name="connsiteX4" fmla="*/ 12203496 w 12207754"/>
              <a:gd name="connsiteY4" fmla="*/ 8793 h 6884275"/>
              <a:gd name="connsiteX5" fmla="*/ 12207061 w 12207754"/>
              <a:gd name="connsiteY5" fmla="*/ 6873734 h 6884275"/>
              <a:gd name="connsiteX6" fmla="*/ 7085590 w 12207754"/>
              <a:gd name="connsiteY6" fmla="*/ 6864797 h 6884275"/>
              <a:gd name="connsiteX7" fmla="*/ 6101172 w 12207754"/>
              <a:gd name="connsiteY7" fmla="*/ 5093814 h 6884275"/>
              <a:gd name="connsiteX8" fmla="*/ 5106647 w 12207754"/>
              <a:gd name="connsiteY8" fmla="*/ 6864036 h 6884275"/>
              <a:gd name="connsiteX9" fmla="*/ 378 w 12207754"/>
              <a:gd name="connsiteY9" fmla="*/ 6884275 h 6884275"/>
              <a:gd name="connsiteX10" fmla="*/ 806 w 12207754"/>
              <a:gd name="connsiteY10" fmla="*/ 4409 h 6884275"/>
              <a:gd name="connsiteX0" fmla="*/ 806 w 12207754"/>
              <a:gd name="connsiteY0" fmla="*/ 0 h 6879866"/>
              <a:gd name="connsiteX1" fmla="*/ 5112599 w 12207754"/>
              <a:gd name="connsiteY1" fmla="*/ 1166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096203 w 12207754"/>
              <a:gd name="connsiteY2" fmla="*/ 1773256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1172 w 12207754"/>
              <a:gd name="connsiteY7" fmla="*/ 5089405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8 w 12207754"/>
              <a:gd name="connsiteY7" fmla="*/ 5372622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8 w 12207754"/>
              <a:gd name="connsiteY7" fmla="*/ 5372622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10471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10471 w 12207754"/>
              <a:gd name="connsiteY1" fmla="*/ 7361 h 6879866"/>
              <a:gd name="connsiteX2" fmla="*/ 6105487 w 12207754"/>
              <a:gd name="connsiteY2" fmla="*/ 1516731 h 6879866"/>
              <a:gd name="connsiteX3" fmla="*/ 6899710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727700 w 12207754"/>
              <a:gd name="connsiteY1" fmla="*/ 7361 h 6879866"/>
              <a:gd name="connsiteX2" fmla="*/ 6105487 w 12207754"/>
              <a:gd name="connsiteY2" fmla="*/ 1516731 h 6879866"/>
              <a:gd name="connsiteX3" fmla="*/ 6899710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5603 h 6885469"/>
              <a:gd name="connsiteX1" fmla="*/ 5727700 w 12207754"/>
              <a:gd name="connsiteY1" fmla="*/ 12964 h 6885469"/>
              <a:gd name="connsiteX2" fmla="*/ 6105487 w 12207754"/>
              <a:gd name="connsiteY2" fmla="*/ 1522334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890621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890621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5997508 w 12207754"/>
              <a:gd name="connsiteY7" fmla="*/ 6075003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65721 w 12207754"/>
              <a:gd name="connsiteY6" fmla="*/ 687314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3443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65721 w 12207754"/>
              <a:gd name="connsiteY6" fmla="*/ 687314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0 h 6879866"/>
              <a:gd name="connsiteX1" fmla="*/ 5734430 w 12207754"/>
              <a:gd name="connsiteY1" fmla="*/ 7361 h 6879866"/>
              <a:gd name="connsiteX2" fmla="*/ 6105487 w 12207754"/>
              <a:gd name="connsiteY2" fmla="*/ 808737 h 6879866"/>
              <a:gd name="connsiteX3" fmla="*/ 6482481 w 12207754"/>
              <a:gd name="connsiteY3" fmla="*/ 1549 h 6879866"/>
              <a:gd name="connsiteX4" fmla="*/ 12203496 w 12207754"/>
              <a:gd name="connsiteY4" fmla="*/ 4384 h 6879866"/>
              <a:gd name="connsiteX5" fmla="*/ 12207061 w 12207754"/>
              <a:gd name="connsiteY5" fmla="*/ 6869325 h 6879866"/>
              <a:gd name="connsiteX6" fmla="*/ 6365721 w 12207754"/>
              <a:gd name="connsiteY6" fmla="*/ 6867538 h 6879866"/>
              <a:gd name="connsiteX7" fmla="*/ 5997508 w 12207754"/>
              <a:gd name="connsiteY7" fmla="*/ 6069400 h 6879866"/>
              <a:gd name="connsiteX8" fmla="*/ 5628458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65721 w 12207754"/>
              <a:gd name="connsiteY6" fmla="*/ 6867538 h 6881644"/>
              <a:gd name="connsiteX7" fmla="*/ 5997508 w 12207754"/>
              <a:gd name="connsiteY7" fmla="*/ 6069400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5997508 w 12207754"/>
              <a:gd name="connsiteY7" fmla="*/ 6069400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6103348 w 12207754"/>
              <a:gd name="connsiteY7" fmla="*/ 6442348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22198 w 12207754"/>
              <a:gd name="connsiteY2" fmla="*/ 500908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6103348 w 12207754"/>
              <a:gd name="connsiteY7" fmla="*/ 6442348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4371 h 6886015"/>
              <a:gd name="connsiteX1" fmla="*/ 5734430 w 12207754"/>
              <a:gd name="connsiteY1" fmla="*/ 11732 h 6886015"/>
              <a:gd name="connsiteX2" fmla="*/ 6122198 w 12207754"/>
              <a:gd name="connsiteY2" fmla="*/ 505279 h 6886015"/>
              <a:gd name="connsiteX3" fmla="*/ 6332077 w 12207754"/>
              <a:gd name="connsiteY3" fmla="*/ 0 h 6886015"/>
              <a:gd name="connsiteX4" fmla="*/ 12203496 w 12207754"/>
              <a:gd name="connsiteY4" fmla="*/ 8755 h 6886015"/>
              <a:gd name="connsiteX5" fmla="*/ 12207061 w 12207754"/>
              <a:gd name="connsiteY5" fmla="*/ 6873696 h 6886015"/>
              <a:gd name="connsiteX6" fmla="*/ 6315586 w 12207754"/>
              <a:gd name="connsiteY6" fmla="*/ 6877829 h 6886015"/>
              <a:gd name="connsiteX7" fmla="*/ 6103348 w 12207754"/>
              <a:gd name="connsiteY7" fmla="*/ 6446719 h 6886015"/>
              <a:gd name="connsiteX8" fmla="*/ 5895844 w 12207754"/>
              <a:gd name="connsiteY8" fmla="*/ 6886015 h 6886015"/>
              <a:gd name="connsiteX9" fmla="*/ 378 w 12207754"/>
              <a:gd name="connsiteY9" fmla="*/ 6884237 h 6886015"/>
              <a:gd name="connsiteX10" fmla="*/ 806 w 12207754"/>
              <a:gd name="connsiteY10" fmla="*/ 4371 h 6886015"/>
              <a:gd name="connsiteX0" fmla="*/ 806 w 12207754"/>
              <a:gd name="connsiteY0" fmla="*/ 10398 h 6892042"/>
              <a:gd name="connsiteX1" fmla="*/ 5868124 w 12207754"/>
              <a:gd name="connsiteY1" fmla="*/ 0 h 6892042"/>
              <a:gd name="connsiteX2" fmla="*/ 6122198 w 12207754"/>
              <a:gd name="connsiteY2" fmla="*/ 511306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68124 w 12207754"/>
              <a:gd name="connsiteY1" fmla="*/ 0 h 6892042"/>
              <a:gd name="connsiteX2" fmla="*/ 6088775 w 12207754"/>
              <a:gd name="connsiteY2" fmla="*/ 315952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68124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23552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098770 w 12207754"/>
              <a:gd name="connsiteY7" fmla="*/ 6331107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28420 h 6892042"/>
              <a:gd name="connsiteX8" fmla="*/ 5895844 w 12207754"/>
              <a:gd name="connsiteY8" fmla="*/ 6892042 h 6892042"/>
              <a:gd name="connsiteX9" fmla="*/ 378 w 12207754"/>
              <a:gd name="connsiteY9" fmla="*/ 6890264 h 6892042"/>
              <a:gd name="connsiteX10" fmla="*/ 806 w 12207754"/>
              <a:gd name="connsiteY10" fmla="*/ 10398 h 689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07754" h="6892042">
                <a:moveTo>
                  <a:pt x="806" y="10398"/>
                </a:moveTo>
                <a:lnTo>
                  <a:pt x="5872703" y="0"/>
                </a:lnTo>
                <a:lnTo>
                  <a:pt x="6102511" y="495980"/>
                </a:lnTo>
                <a:lnTo>
                  <a:pt x="6332077" y="6027"/>
                </a:lnTo>
                <a:lnTo>
                  <a:pt x="12203496" y="14782"/>
                </a:lnTo>
                <a:cubicBezTo>
                  <a:pt x="12200101" y="2298512"/>
                  <a:pt x="12210456" y="4595993"/>
                  <a:pt x="12207061" y="6879723"/>
                </a:cubicBezTo>
                <a:lnTo>
                  <a:pt x="6315586" y="6883856"/>
                </a:lnTo>
                <a:lnTo>
                  <a:pt x="6103348" y="6428420"/>
                </a:lnTo>
                <a:lnTo>
                  <a:pt x="5895844" y="6892042"/>
                </a:lnTo>
                <a:lnTo>
                  <a:pt x="378" y="6890264"/>
                </a:lnTo>
                <a:cubicBezTo>
                  <a:pt x="-1084" y="4600184"/>
                  <a:pt x="2268" y="2300478"/>
                  <a:pt x="806" y="10398"/>
                </a:cubicBezTo>
                <a:close/>
              </a:path>
            </a:pathLst>
          </a:custGeom>
        </p:spPr>
        <p:txBody>
          <a:bodyPr/>
          <a:lstStyle>
            <a:lvl1pPr marL="0" indent="0">
              <a:buNone/>
              <a:defRPr baseline="0">
                <a:solidFill>
                  <a:schemeClr val="bg1"/>
                </a:solidFill>
              </a:defRPr>
            </a:lvl1pPr>
          </a:lstStyle>
          <a:p>
            <a:r>
              <a:rPr lang="nl-NL" dirty="0"/>
              <a:t>Voeg een afbeelding </a:t>
            </a:r>
            <a:r>
              <a:rPr lang="nl-NL" dirty="0" err="1"/>
              <a:t>inv</a:t>
            </a:r>
            <a:endParaRPr lang="nl-NL" dirty="0"/>
          </a:p>
        </p:txBody>
      </p:sp>
      <p:sp>
        <p:nvSpPr>
          <p:cNvPr id="8" name="Tijdelijke aanduiding voor datum 3">
            <a:extLst>
              <a:ext uri="{FF2B5EF4-FFF2-40B4-BE49-F238E27FC236}">
                <a16:creationId xmlns:a16="http://schemas.microsoft.com/office/drawing/2014/main" id="{1115B77C-CEDB-7E49-A73C-47BE3BA466C6}"/>
              </a:ext>
            </a:extLst>
          </p:cNvPr>
          <p:cNvSpPr>
            <a:spLocks noGrp="1"/>
          </p:cNvSpPr>
          <p:nvPr>
            <p:ph type="dt" sz="half" idx="2"/>
          </p:nvPr>
        </p:nvSpPr>
        <p:spPr>
          <a:xfrm>
            <a:off x="8179823"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9" name="Tijdelijke aanduiding voor dianummer 5">
            <a:extLst>
              <a:ext uri="{FF2B5EF4-FFF2-40B4-BE49-F238E27FC236}">
                <a16:creationId xmlns:a16="http://schemas.microsoft.com/office/drawing/2014/main" id="{CFD69A16-F335-3842-8236-FEB27475C944}"/>
              </a:ext>
            </a:extLst>
          </p:cNvPr>
          <p:cNvSpPr>
            <a:spLocks noGrp="1"/>
          </p:cNvSpPr>
          <p:nvPr>
            <p:ph type="sldNum" sz="quarter" idx="4"/>
          </p:nvPr>
        </p:nvSpPr>
        <p:spPr>
          <a:xfrm>
            <a:off x="10923023"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pic>
        <p:nvPicPr>
          <p:cNvPr id="4" name="Afbeelding 3">
            <a:extLst>
              <a:ext uri="{FF2B5EF4-FFF2-40B4-BE49-F238E27FC236}">
                <a16:creationId xmlns:a16="http://schemas.microsoft.com/office/drawing/2014/main" id="{A493BC16-7B32-1249-84C8-AE57AFC8C8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1" name="Afbeelding 10">
            <a:extLst>
              <a:ext uri="{FF2B5EF4-FFF2-40B4-BE49-F238E27FC236}">
                <a16:creationId xmlns:a16="http://schemas.microsoft.com/office/drawing/2014/main" id="{CCB91960-4B36-E34E-865E-8577B9142F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5655105" y="5989828"/>
            <a:ext cx="881789" cy="895676"/>
          </a:xfrm>
          <a:prstGeom prst="rect">
            <a:avLst/>
          </a:prstGeom>
        </p:spPr>
      </p:pic>
    </p:spTree>
    <p:extLst>
      <p:ext uri="{BB962C8B-B14F-4D97-AF65-F5344CB8AC3E}">
        <p14:creationId xmlns:p14="http://schemas.microsoft.com/office/powerpoint/2010/main" val="2765160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10" name="Tijdelijke aanduiding voor afbeelding 3">
            <a:extLst>
              <a:ext uri="{FF2B5EF4-FFF2-40B4-BE49-F238E27FC236}">
                <a16:creationId xmlns:a16="http://schemas.microsoft.com/office/drawing/2014/main" id="{4C08FD8C-4283-B14C-AA57-0D62BA03DD58}"/>
              </a:ext>
            </a:extLst>
          </p:cNvPr>
          <p:cNvSpPr>
            <a:spLocks noGrp="1"/>
          </p:cNvSpPr>
          <p:nvPr>
            <p:ph type="pic" sz="quarter" idx="11" hasCustomPrompt="1"/>
          </p:nvPr>
        </p:nvSpPr>
        <p:spPr>
          <a:xfrm>
            <a:off x="6094350" y="480162"/>
            <a:ext cx="6097646" cy="5912218"/>
          </a:xfrm>
          <a:custGeom>
            <a:avLst/>
            <a:gdLst>
              <a:gd name="connsiteX0" fmla="*/ 0 w 6096000"/>
              <a:gd name="connsiteY0" fmla="*/ 0 h 6858000"/>
              <a:gd name="connsiteX1" fmla="*/ 5079980 w 6096000"/>
              <a:gd name="connsiteY1" fmla="*/ 0 h 6858000"/>
              <a:gd name="connsiteX2" fmla="*/ 6096000 w 6096000"/>
              <a:gd name="connsiteY2" fmla="*/ 1016020 h 6858000"/>
              <a:gd name="connsiteX3" fmla="*/ 6096000 w 6096000"/>
              <a:gd name="connsiteY3" fmla="*/ 6858000 h 6858000"/>
              <a:gd name="connsiteX4" fmla="*/ 6096000 w 6096000"/>
              <a:gd name="connsiteY4" fmla="*/ 6858000 h 6858000"/>
              <a:gd name="connsiteX5" fmla="*/ 1016020 w 6096000"/>
              <a:gd name="connsiteY5" fmla="*/ 6858000 h 6858000"/>
              <a:gd name="connsiteX6" fmla="*/ 0 w 6096000"/>
              <a:gd name="connsiteY6" fmla="*/ 5841980 h 6858000"/>
              <a:gd name="connsiteX7" fmla="*/ 0 w 6096000"/>
              <a:gd name="connsiteY7" fmla="*/ 0 h 6858000"/>
              <a:gd name="connsiteX0" fmla="*/ 0 w 6101411"/>
              <a:gd name="connsiteY0" fmla="*/ 0 h 6858000"/>
              <a:gd name="connsiteX1" fmla="*/ 5079980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0 w 6101411"/>
              <a:gd name="connsiteY7" fmla="*/ 0 h 6858000"/>
              <a:gd name="connsiteX0" fmla="*/ 5411 w 6101411"/>
              <a:gd name="connsiteY0" fmla="*/ 1769282 h 6858000"/>
              <a:gd name="connsiteX1" fmla="*/ 5079980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5411 w 6101411"/>
              <a:gd name="connsiteY7" fmla="*/ 1769282 h 6858000"/>
              <a:gd name="connsiteX0" fmla="*/ 5411 w 6101411"/>
              <a:gd name="connsiteY0" fmla="*/ 1769282 h 6858000"/>
              <a:gd name="connsiteX1" fmla="*/ 989528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5411 w 6101411"/>
              <a:gd name="connsiteY7" fmla="*/ 1769282 h 6858000"/>
              <a:gd name="connsiteX0" fmla="*/ 16232 w 6112232"/>
              <a:gd name="connsiteY0" fmla="*/ 1769282 h 6858000"/>
              <a:gd name="connsiteX1" fmla="*/ 1000349 w 6112232"/>
              <a:gd name="connsiteY1" fmla="*/ 0 h 6858000"/>
              <a:gd name="connsiteX2" fmla="*/ 6112232 w 6112232"/>
              <a:gd name="connsiteY2" fmla="*/ 4228 h 6858000"/>
              <a:gd name="connsiteX3" fmla="*/ 6106821 w 6112232"/>
              <a:gd name="connsiteY3" fmla="*/ 6858000 h 6858000"/>
              <a:gd name="connsiteX4" fmla="*/ 6106821 w 6112232"/>
              <a:gd name="connsiteY4" fmla="*/ 6858000 h 6858000"/>
              <a:gd name="connsiteX5" fmla="*/ 1026841 w 6112232"/>
              <a:gd name="connsiteY5" fmla="*/ 6858000 h 6858000"/>
              <a:gd name="connsiteX6" fmla="*/ 0 w 6112232"/>
              <a:gd name="connsiteY6" fmla="*/ 5073668 h 6858000"/>
              <a:gd name="connsiteX7" fmla="*/ 16232 w 6112232"/>
              <a:gd name="connsiteY7" fmla="*/ 1769282 h 6858000"/>
              <a:gd name="connsiteX0" fmla="*/ 16232 w 6112232"/>
              <a:gd name="connsiteY0" fmla="*/ 1769282 h 6858000"/>
              <a:gd name="connsiteX1" fmla="*/ 1000349 w 6112232"/>
              <a:gd name="connsiteY1" fmla="*/ 0 h 6858000"/>
              <a:gd name="connsiteX2" fmla="*/ 6112232 w 6112232"/>
              <a:gd name="connsiteY2" fmla="*/ 4228 h 6858000"/>
              <a:gd name="connsiteX3" fmla="*/ 6106821 w 6112232"/>
              <a:gd name="connsiteY3" fmla="*/ 6858000 h 6858000"/>
              <a:gd name="connsiteX4" fmla="*/ 6106821 w 6112232"/>
              <a:gd name="connsiteY4" fmla="*/ 6858000 h 6858000"/>
              <a:gd name="connsiteX5" fmla="*/ 1005199 w 6112232"/>
              <a:gd name="connsiteY5" fmla="*/ 6858000 h 6858000"/>
              <a:gd name="connsiteX6" fmla="*/ 0 w 6112232"/>
              <a:gd name="connsiteY6" fmla="*/ 5073668 h 6858000"/>
              <a:gd name="connsiteX7" fmla="*/ 16232 w 6112232"/>
              <a:gd name="connsiteY7" fmla="*/ 1769282 h 6858000"/>
              <a:gd name="connsiteX0" fmla="*/ 521 w 6096521"/>
              <a:gd name="connsiteY0" fmla="*/ 1769282 h 6858000"/>
              <a:gd name="connsiteX1" fmla="*/ 984638 w 6096521"/>
              <a:gd name="connsiteY1" fmla="*/ 0 h 6858000"/>
              <a:gd name="connsiteX2" fmla="*/ 6096521 w 6096521"/>
              <a:gd name="connsiteY2" fmla="*/ 4228 h 6858000"/>
              <a:gd name="connsiteX3" fmla="*/ 6091110 w 6096521"/>
              <a:gd name="connsiteY3" fmla="*/ 6858000 h 6858000"/>
              <a:gd name="connsiteX4" fmla="*/ 6091110 w 6096521"/>
              <a:gd name="connsiteY4" fmla="*/ 6858000 h 6858000"/>
              <a:gd name="connsiteX5" fmla="*/ 989488 w 6096521"/>
              <a:gd name="connsiteY5" fmla="*/ 6858000 h 6858000"/>
              <a:gd name="connsiteX6" fmla="*/ 521 w 6096521"/>
              <a:gd name="connsiteY6" fmla="*/ 5084489 h 6858000"/>
              <a:gd name="connsiteX7" fmla="*/ 521 w 6096521"/>
              <a:gd name="connsiteY7" fmla="*/ 1769282 h 6858000"/>
              <a:gd name="connsiteX0" fmla="*/ 521 w 6096521"/>
              <a:gd name="connsiteY0" fmla="*/ 1765054 h 6853772"/>
              <a:gd name="connsiteX1" fmla="*/ 720928 w 6096521"/>
              <a:gd name="connsiteY1" fmla="*/ 9856 h 6853772"/>
              <a:gd name="connsiteX2" fmla="*/ 6096521 w 6096521"/>
              <a:gd name="connsiteY2" fmla="*/ 0 h 6853772"/>
              <a:gd name="connsiteX3" fmla="*/ 6091110 w 6096521"/>
              <a:gd name="connsiteY3" fmla="*/ 6853772 h 6853772"/>
              <a:gd name="connsiteX4" fmla="*/ 6091110 w 6096521"/>
              <a:gd name="connsiteY4" fmla="*/ 6853772 h 6853772"/>
              <a:gd name="connsiteX5" fmla="*/ 989488 w 6096521"/>
              <a:gd name="connsiteY5" fmla="*/ 6853772 h 6853772"/>
              <a:gd name="connsiteX6" fmla="*/ 521 w 6096521"/>
              <a:gd name="connsiteY6" fmla="*/ 5080261 h 6853772"/>
              <a:gd name="connsiteX7" fmla="*/ 521 w 6096521"/>
              <a:gd name="connsiteY7" fmla="*/ 1765054 h 6853772"/>
              <a:gd name="connsiteX0" fmla="*/ 143 w 6108410"/>
              <a:gd name="connsiteY0" fmla="*/ 1525616 h 6853772"/>
              <a:gd name="connsiteX1" fmla="*/ 732817 w 6108410"/>
              <a:gd name="connsiteY1" fmla="*/ 9856 h 6853772"/>
              <a:gd name="connsiteX2" fmla="*/ 6108410 w 6108410"/>
              <a:gd name="connsiteY2" fmla="*/ 0 h 6853772"/>
              <a:gd name="connsiteX3" fmla="*/ 6102999 w 6108410"/>
              <a:gd name="connsiteY3" fmla="*/ 6853772 h 6853772"/>
              <a:gd name="connsiteX4" fmla="*/ 6102999 w 6108410"/>
              <a:gd name="connsiteY4" fmla="*/ 6853772 h 6853772"/>
              <a:gd name="connsiteX5" fmla="*/ 1001377 w 6108410"/>
              <a:gd name="connsiteY5" fmla="*/ 6853772 h 6853772"/>
              <a:gd name="connsiteX6" fmla="*/ 12410 w 6108410"/>
              <a:gd name="connsiteY6" fmla="*/ 5080261 h 6853772"/>
              <a:gd name="connsiteX7" fmla="*/ 143 w 6108410"/>
              <a:gd name="connsiteY7" fmla="*/ 1525616 h 6853772"/>
              <a:gd name="connsiteX0" fmla="*/ 143 w 6108410"/>
              <a:gd name="connsiteY0" fmla="*/ 1525616 h 6853772"/>
              <a:gd name="connsiteX1" fmla="*/ 732817 w 6108410"/>
              <a:gd name="connsiteY1" fmla="*/ 9856 h 6853772"/>
              <a:gd name="connsiteX2" fmla="*/ 6108410 w 6108410"/>
              <a:gd name="connsiteY2" fmla="*/ 0 h 6853772"/>
              <a:gd name="connsiteX3" fmla="*/ 6102999 w 6108410"/>
              <a:gd name="connsiteY3" fmla="*/ 6853772 h 6853772"/>
              <a:gd name="connsiteX4" fmla="*/ 6102999 w 6108410"/>
              <a:gd name="connsiteY4" fmla="*/ 6853772 h 6853772"/>
              <a:gd name="connsiteX5" fmla="*/ 1001377 w 6108410"/>
              <a:gd name="connsiteY5" fmla="*/ 6853772 h 6853772"/>
              <a:gd name="connsiteX6" fmla="*/ 12410 w 6108410"/>
              <a:gd name="connsiteY6" fmla="*/ 5347869 h 6853772"/>
              <a:gd name="connsiteX7" fmla="*/ 143 w 6108410"/>
              <a:gd name="connsiteY7" fmla="*/ 1525616 h 6853772"/>
              <a:gd name="connsiteX0" fmla="*/ 143 w 6108410"/>
              <a:gd name="connsiteY0" fmla="*/ 1525616 h 6867856"/>
              <a:gd name="connsiteX1" fmla="*/ 732817 w 6108410"/>
              <a:gd name="connsiteY1" fmla="*/ 9856 h 6867856"/>
              <a:gd name="connsiteX2" fmla="*/ 6108410 w 6108410"/>
              <a:gd name="connsiteY2" fmla="*/ 0 h 6867856"/>
              <a:gd name="connsiteX3" fmla="*/ 6102999 w 6108410"/>
              <a:gd name="connsiteY3" fmla="*/ 6853772 h 6867856"/>
              <a:gd name="connsiteX4" fmla="*/ 6102999 w 6108410"/>
              <a:gd name="connsiteY4" fmla="*/ 6853772 h 6867856"/>
              <a:gd name="connsiteX5" fmla="*/ 749932 w 6108410"/>
              <a:gd name="connsiteY5" fmla="*/ 6867856 h 6867856"/>
              <a:gd name="connsiteX6" fmla="*/ 12410 w 6108410"/>
              <a:gd name="connsiteY6" fmla="*/ 5347869 h 6867856"/>
              <a:gd name="connsiteX7" fmla="*/ 143 w 6108410"/>
              <a:gd name="connsiteY7" fmla="*/ 1525616 h 6867856"/>
              <a:gd name="connsiteX0" fmla="*/ 143 w 6108410"/>
              <a:gd name="connsiteY0" fmla="*/ 1525616 h 6874899"/>
              <a:gd name="connsiteX1" fmla="*/ 732817 w 6108410"/>
              <a:gd name="connsiteY1" fmla="*/ 9856 h 6874899"/>
              <a:gd name="connsiteX2" fmla="*/ 6108410 w 6108410"/>
              <a:gd name="connsiteY2" fmla="*/ 0 h 6874899"/>
              <a:gd name="connsiteX3" fmla="*/ 6102999 w 6108410"/>
              <a:gd name="connsiteY3" fmla="*/ 6853772 h 6874899"/>
              <a:gd name="connsiteX4" fmla="*/ 6102999 w 6108410"/>
              <a:gd name="connsiteY4" fmla="*/ 6853772 h 6874899"/>
              <a:gd name="connsiteX5" fmla="*/ 688604 w 6108410"/>
              <a:gd name="connsiteY5" fmla="*/ 6874899 h 6874899"/>
              <a:gd name="connsiteX6" fmla="*/ 12410 w 6108410"/>
              <a:gd name="connsiteY6" fmla="*/ 5347869 h 6874899"/>
              <a:gd name="connsiteX7" fmla="*/ 143 w 6108410"/>
              <a:gd name="connsiteY7" fmla="*/ 1525616 h 6874899"/>
              <a:gd name="connsiteX0" fmla="*/ 61326 w 6169593"/>
              <a:gd name="connsiteY0" fmla="*/ 1525616 h 6874899"/>
              <a:gd name="connsiteX1" fmla="*/ 794000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26 w 6169593"/>
              <a:gd name="connsiteY7" fmla="*/ 1525616 h 6874899"/>
              <a:gd name="connsiteX0" fmla="*/ 6131 w 6169593"/>
              <a:gd name="connsiteY0" fmla="*/ 1497446 h 6874899"/>
              <a:gd name="connsiteX1" fmla="*/ 794000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1 w 6169593"/>
              <a:gd name="connsiteY7" fmla="*/ 1497446 h 6874899"/>
              <a:gd name="connsiteX0" fmla="*/ 6131 w 6169593"/>
              <a:gd name="connsiteY0" fmla="*/ 1497446 h 6874899"/>
              <a:gd name="connsiteX1" fmla="*/ 726539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1 w 6169593"/>
              <a:gd name="connsiteY7" fmla="*/ 1497446 h 6874899"/>
              <a:gd name="connsiteX0" fmla="*/ 11005 w 6174467"/>
              <a:gd name="connsiteY0" fmla="*/ 1497446 h 6874899"/>
              <a:gd name="connsiteX1" fmla="*/ 731413 w 6174467"/>
              <a:gd name="connsiteY1" fmla="*/ 9856 h 6874899"/>
              <a:gd name="connsiteX2" fmla="*/ 6174467 w 6174467"/>
              <a:gd name="connsiteY2" fmla="*/ 0 h 6874899"/>
              <a:gd name="connsiteX3" fmla="*/ 6169056 w 6174467"/>
              <a:gd name="connsiteY3" fmla="*/ 6853772 h 6874899"/>
              <a:gd name="connsiteX4" fmla="*/ 6169056 w 6174467"/>
              <a:gd name="connsiteY4" fmla="*/ 6853772 h 6874899"/>
              <a:gd name="connsiteX5" fmla="*/ 754661 w 6174467"/>
              <a:gd name="connsiteY5" fmla="*/ 6874899 h 6874899"/>
              <a:gd name="connsiteX6" fmla="*/ 0 w 6174467"/>
              <a:gd name="connsiteY6" fmla="*/ 5343719 h 6874899"/>
              <a:gd name="connsiteX7" fmla="*/ 11005 w 6174467"/>
              <a:gd name="connsiteY7" fmla="*/ 1497446 h 6874899"/>
              <a:gd name="connsiteX0" fmla="*/ 11005 w 6174467"/>
              <a:gd name="connsiteY0" fmla="*/ 1497446 h 6880496"/>
              <a:gd name="connsiteX1" fmla="*/ 731413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7446 h 6880496"/>
              <a:gd name="connsiteX0" fmla="*/ 11005 w 6174467"/>
              <a:gd name="connsiteY0" fmla="*/ 1497446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7446 h 6880496"/>
              <a:gd name="connsiteX0" fmla="*/ 11005 w 6174467"/>
              <a:gd name="connsiteY0" fmla="*/ 1491850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1850 h 6880496"/>
              <a:gd name="connsiteX0" fmla="*/ 3090 w 6174467"/>
              <a:gd name="connsiteY0" fmla="*/ 1510028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3090 w 6174467"/>
              <a:gd name="connsiteY7" fmla="*/ 1510028 h 6880496"/>
              <a:gd name="connsiteX0" fmla="*/ 475 w 6171852"/>
              <a:gd name="connsiteY0" fmla="*/ 1510028 h 6880496"/>
              <a:gd name="connsiteX1" fmla="*/ 728799 w 6171852"/>
              <a:gd name="connsiteY1" fmla="*/ 9856 h 6880496"/>
              <a:gd name="connsiteX2" fmla="*/ 6171852 w 6171852"/>
              <a:gd name="connsiteY2" fmla="*/ 0 h 6880496"/>
              <a:gd name="connsiteX3" fmla="*/ 6166441 w 6171852"/>
              <a:gd name="connsiteY3" fmla="*/ 6853772 h 6880496"/>
              <a:gd name="connsiteX4" fmla="*/ 6166441 w 6171852"/>
              <a:gd name="connsiteY4" fmla="*/ 6853772 h 6880496"/>
              <a:gd name="connsiteX5" fmla="*/ 742298 w 6171852"/>
              <a:gd name="connsiteY5" fmla="*/ 6880496 h 6880496"/>
              <a:gd name="connsiteX6" fmla="*/ 919 w 6171852"/>
              <a:gd name="connsiteY6" fmla="*/ 6058059 h 6880496"/>
              <a:gd name="connsiteX7" fmla="*/ 475 w 6171852"/>
              <a:gd name="connsiteY7" fmla="*/ 1510028 h 6880496"/>
              <a:gd name="connsiteX0" fmla="*/ 475 w 6171852"/>
              <a:gd name="connsiteY0" fmla="*/ 1510028 h 6860202"/>
              <a:gd name="connsiteX1" fmla="*/ 728799 w 6171852"/>
              <a:gd name="connsiteY1" fmla="*/ 9856 h 6860202"/>
              <a:gd name="connsiteX2" fmla="*/ 6171852 w 6171852"/>
              <a:gd name="connsiteY2" fmla="*/ 0 h 6860202"/>
              <a:gd name="connsiteX3" fmla="*/ 6166441 w 6171852"/>
              <a:gd name="connsiteY3" fmla="*/ 6853772 h 6860202"/>
              <a:gd name="connsiteX4" fmla="*/ 6166441 w 6171852"/>
              <a:gd name="connsiteY4" fmla="*/ 6853772 h 6860202"/>
              <a:gd name="connsiteX5" fmla="*/ 346429 w 6171852"/>
              <a:gd name="connsiteY5" fmla="*/ 6860202 h 6860202"/>
              <a:gd name="connsiteX6" fmla="*/ 919 w 6171852"/>
              <a:gd name="connsiteY6" fmla="*/ 6058059 h 6860202"/>
              <a:gd name="connsiteX7" fmla="*/ 475 w 6171852"/>
              <a:gd name="connsiteY7" fmla="*/ 1510028 h 6860202"/>
              <a:gd name="connsiteX0" fmla="*/ 475 w 6171852"/>
              <a:gd name="connsiteY0" fmla="*/ 1510028 h 6860202"/>
              <a:gd name="connsiteX1" fmla="*/ 728799 w 6171852"/>
              <a:gd name="connsiteY1" fmla="*/ 9856 h 6860202"/>
              <a:gd name="connsiteX2" fmla="*/ 6171852 w 6171852"/>
              <a:gd name="connsiteY2" fmla="*/ 0 h 6860202"/>
              <a:gd name="connsiteX3" fmla="*/ 6166441 w 6171852"/>
              <a:gd name="connsiteY3" fmla="*/ 6853772 h 6860202"/>
              <a:gd name="connsiteX4" fmla="*/ 6166441 w 6171852"/>
              <a:gd name="connsiteY4" fmla="*/ 6853772 h 6860202"/>
              <a:gd name="connsiteX5" fmla="*/ 346429 w 6171852"/>
              <a:gd name="connsiteY5" fmla="*/ 6860202 h 6860202"/>
              <a:gd name="connsiteX6" fmla="*/ 919 w 6171852"/>
              <a:gd name="connsiteY6" fmla="*/ 6058059 h 6860202"/>
              <a:gd name="connsiteX7" fmla="*/ 475 w 6171852"/>
              <a:gd name="connsiteY7" fmla="*/ 1510028 h 6860202"/>
              <a:gd name="connsiteX0" fmla="*/ 45 w 6171422"/>
              <a:gd name="connsiteY0" fmla="*/ 1510028 h 6860202"/>
              <a:gd name="connsiteX1" fmla="*/ 728369 w 6171422"/>
              <a:gd name="connsiteY1" fmla="*/ 9856 h 6860202"/>
              <a:gd name="connsiteX2" fmla="*/ 6171422 w 6171422"/>
              <a:gd name="connsiteY2" fmla="*/ 0 h 6860202"/>
              <a:gd name="connsiteX3" fmla="*/ 6166011 w 6171422"/>
              <a:gd name="connsiteY3" fmla="*/ 6853772 h 6860202"/>
              <a:gd name="connsiteX4" fmla="*/ 6166011 w 6171422"/>
              <a:gd name="connsiteY4" fmla="*/ 6853772 h 6860202"/>
              <a:gd name="connsiteX5" fmla="*/ 345999 w 6171422"/>
              <a:gd name="connsiteY5" fmla="*/ 6860202 h 6860202"/>
              <a:gd name="connsiteX6" fmla="*/ 49972 w 6171422"/>
              <a:gd name="connsiteY6" fmla="*/ 5932238 h 6860202"/>
              <a:gd name="connsiteX7" fmla="*/ 45 w 6171422"/>
              <a:gd name="connsiteY7" fmla="*/ 1510028 h 6860202"/>
              <a:gd name="connsiteX0" fmla="*/ 45 w 6171422"/>
              <a:gd name="connsiteY0" fmla="*/ 1510028 h 6860202"/>
              <a:gd name="connsiteX1" fmla="*/ 728369 w 6171422"/>
              <a:gd name="connsiteY1" fmla="*/ 9856 h 6860202"/>
              <a:gd name="connsiteX2" fmla="*/ 6171422 w 6171422"/>
              <a:gd name="connsiteY2" fmla="*/ 0 h 6860202"/>
              <a:gd name="connsiteX3" fmla="*/ 6166011 w 6171422"/>
              <a:gd name="connsiteY3" fmla="*/ 6853772 h 6860202"/>
              <a:gd name="connsiteX4" fmla="*/ 6166011 w 6171422"/>
              <a:gd name="connsiteY4" fmla="*/ 6853772 h 6860202"/>
              <a:gd name="connsiteX5" fmla="*/ 345999 w 6171422"/>
              <a:gd name="connsiteY5" fmla="*/ 6860202 h 6860202"/>
              <a:gd name="connsiteX6" fmla="*/ 49972 w 6171422"/>
              <a:gd name="connsiteY6" fmla="*/ 5932238 h 6860202"/>
              <a:gd name="connsiteX7" fmla="*/ 45 w 6171422"/>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52152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9591 w 6177575"/>
              <a:gd name="connsiteY0" fmla="*/ 797206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9591 w 6177575"/>
              <a:gd name="connsiteY7" fmla="*/ 797206 h 6860202"/>
              <a:gd name="connsiteX0" fmla="*/ 5139 w 6177575"/>
              <a:gd name="connsiteY0" fmla="*/ 470009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5139 w 6177575"/>
              <a:gd name="connsiteY7" fmla="*/ 470009 h 6860202"/>
              <a:gd name="connsiteX0" fmla="*/ 5139 w 6177575"/>
              <a:gd name="connsiteY0" fmla="*/ 470009 h 6860202"/>
              <a:gd name="connsiteX1" fmla="*/ 201956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5139 w 6177575"/>
              <a:gd name="connsiteY7" fmla="*/ 470009 h 6860202"/>
              <a:gd name="connsiteX0" fmla="*/ 9591 w 6177575"/>
              <a:gd name="connsiteY0" fmla="*/ 470009 h 6860202"/>
              <a:gd name="connsiteX1" fmla="*/ 201956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9591 w 6177575"/>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422189 h 6860202"/>
              <a:gd name="connsiteX7" fmla="*/ 287 w 6168271"/>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376177 h 6860202"/>
              <a:gd name="connsiteX7" fmla="*/ 287 w 6168271"/>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422189 h 6860202"/>
              <a:gd name="connsiteX7" fmla="*/ 287 w 6168271"/>
              <a:gd name="connsiteY7" fmla="*/ 470009 h 6860202"/>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355430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355430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18061 w 6168371"/>
              <a:gd name="connsiteY0" fmla="*/ 624242 h 6875540"/>
              <a:gd name="connsiteX1" fmla="*/ 192752 w 6168371"/>
              <a:gd name="connsiteY1" fmla="*/ 9856 h 6875540"/>
              <a:gd name="connsiteX2" fmla="*/ 6168371 w 6168371"/>
              <a:gd name="connsiteY2" fmla="*/ 0 h 6875540"/>
              <a:gd name="connsiteX3" fmla="*/ 6162960 w 6168371"/>
              <a:gd name="connsiteY3" fmla="*/ 6853772 h 6875540"/>
              <a:gd name="connsiteX4" fmla="*/ 6162960 w 6168371"/>
              <a:gd name="connsiteY4" fmla="*/ 6853772 h 6875540"/>
              <a:gd name="connsiteX5" fmla="*/ 193693 w 6168371"/>
              <a:gd name="connsiteY5" fmla="*/ 6875540 h 6875540"/>
              <a:gd name="connsiteX6" fmla="*/ 0 w 6168371"/>
              <a:gd name="connsiteY6" fmla="*/ 6417422 h 6875540"/>
              <a:gd name="connsiteX7" fmla="*/ 18061 w 6168371"/>
              <a:gd name="connsiteY7" fmla="*/ 624242 h 6875540"/>
              <a:gd name="connsiteX0" fmla="*/ 213 w 6175265"/>
              <a:gd name="connsiteY0" fmla="*/ 490304 h 6875540"/>
              <a:gd name="connsiteX1" fmla="*/ 199646 w 6175265"/>
              <a:gd name="connsiteY1" fmla="*/ 9856 h 6875540"/>
              <a:gd name="connsiteX2" fmla="*/ 6175265 w 6175265"/>
              <a:gd name="connsiteY2" fmla="*/ 0 h 6875540"/>
              <a:gd name="connsiteX3" fmla="*/ 6169854 w 6175265"/>
              <a:gd name="connsiteY3" fmla="*/ 6853772 h 6875540"/>
              <a:gd name="connsiteX4" fmla="*/ 6169854 w 6175265"/>
              <a:gd name="connsiteY4" fmla="*/ 6853772 h 6875540"/>
              <a:gd name="connsiteX5" fmla="*/ 200587 w 6175265"/>
              <a:gd name="connsiteY5" fmla="*/ 6875540 h 6875540"/>
              <a:gd name="connsiteX6" fmla="*/ 6894 w 6175265"/>
              <a:gd name="connsiteY6" fmla="*/ 6417422 h 6875540"/>
              <a:gd name="connsiteX7" fmla="*/ 213 w 617526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372777 h 6875540"/>
              <a:gd name="connsiteX7" fmla="*/ 3923 w 617897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409307 h 6875540"/>
              <a:gd name="connsiteX7" fmla="*/ 3923 w 617897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409307 h 6875540"/>
              <a:gd name="connsiteX7" fmla="*/ 3923 w 6178975"/>
              <a:gd name="connsiteY7" fmla="*/ 490304 h 6875540"/>
              <a:gd name="connsiteX0" fmla="*/ 310 w 6175362"/>
              <a:gd name="connsiteY0" fmla="*/ 490304 h 6875540"/>
              <a:gd name="connsiteX1" fmla="*/ 199743 w 6175362"/>
              <a:gd name="connsiteY1" fmla="*/ 9856 h 6875540"/>
              <a:gd name="connsiteX2" fmla="*/ 6175362 w 6175362"/>
              <a:gd name="connsiteY2" fmla="*/ 0 h 6875540"/>
              <a:gd name="connsiteX3" fmla="*/ 6169951 w 6175362"/>
              <a:gd name="connsiteY3" fmla="*/ 6853772 h 6875540"/>
              <a:gd name="connsiteX4" fmla="*/ 6169951 w 6175362"/>
              <a:gd name="connsiteY4" fmla="*/ 6853772 h 6875540"/>
              <a:gd name="connsiteX5" fmla="*/ 200684 w 6175362"/>
              <a:gd name="connsiteY5" fmla="*/ 6875540 h 6875540"/>
              <a:gd name="connsiteX6" fmla="*/ 3456 w 6175362"/>
              <a:gd name="connsiteY6" fmla="*/ 6409307 h 6875540"/>
              <a:gd name="connsiteX7" fmla="*/ 310 w 6175362"/>
              <a:gd name="connsiteY7" fmla="*/ 490304 h 687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5362" h="6875540">
                <a:moveTo>
                  <a:pt x="310" y="490304"/>
                </a:moveTo>
                <a:lnTo>
                  <a:pt x="199743" y="9856"/>
                </a:lnTo>
                <a:lnTo>
                  <a:pt x="6175362" y="0"/>
                </a:lnTo>
                <a:cubicBezTo>
                  <a:pt x="6173558" y="2284591"/>
                  <a:pt x="6171755" y="4569181"/>
                  <a:pt x="6169951" y="6853772"/>
                </a:cubicBezTo>
                <a:lnTo>
                  <a:pt x="6169951" y="6853772"/>
                </a:lnTo>
                <a:lnTo>
                  <a:pt x="200684" y="6875540"/>
                </a:lnTo>
                <a:cubicBezTo>
                  <a:pt x="122534" y="6684504"/>
                  <a:pt x="113377" y="6666750"/>
                  <a:pt x="3456" y="6409307"/>
                </a:cubicBezTo>
                <a:cubicBezTo>
                  <a:pt x="5260" y="5051741"/>
                  <a:pt x="-1494" y="1847870"/>
                  <a:pt x="310" y="490304"/>
                </a:cubicBezTo>
                <a:close/>
              </a:path>
            </a:pathLst>
          </a:custGeom>
        </p:spPr>
        <p:txBody>
          <a:bodyPr/>
          <a:lstStyle>
            <a:lvl1pPr marL="0" indent="0">
              <a:buNone/>
              <a:defRPr baseline="0">
                <a:solidFill>
                  <a:schemeClr val="bg1"/>
                </a:solidFill>
              </a:defRPr>
            </a:lvl1pPr>
          </a:lstStyle>
          <a:p>
            <a:r>
              <a:rPr lang="nl-NL" dirty="0"/>
              <a:t>Voeg een afbeelding in</a:t>
            </a:r>
          </a:p>
        </p:txBody>
      </p:sp>
      <p:sp>
        <p:nvSpPr>
          <p:cNvPr id="6" name="Tijdelijke aanduiding voor afbeelding 3">
            <a:extLst>
              <a:ext uri="{FF2B5EF4-FFF2-40B4-BE49-F238E27FC236}">
                <a16:creationId xmlns:a16="http://schemas.microsoft.com/office/drawing/2014/main" id="{3017A543-E8BE-7142-9455-E9B7A5793DD4}"/>
              </a:ext>
            </a:extLst>
          </p:cNvPr>
          <p:cNvSpPr>
            <a:spLocks noGrp="1"/>
          </p:cNvSpPr>
          <p:nvPr>
            <p:ph type="pic" sz="quarter" idx="10" hasCustomPrompt="1"/>
          </p:nvPr>
        </p:nvSpPr>
        <p:spPr>
          <a:xfrm>
            <a:off x="1" y="477070"/>
            <a:ext cx="6094530" cy="5908688"/>
          </a:xfrm>
          <a:custGeom>
            <a:avLst/>
            <a:gdLst>
              <a:gd name="connsiteX0" fmla="*/ 0 w 6102137"/>
              <a:gd name="connsiteY0" fmla="*/ 0 h 6858000"/>
              <a:gd name="connsiteX1" fmla="*/ 5085094 w 6102137"/>
              <a:gd name="connsiteY1" fmla="*/ 0 h 6858000"/>
              <a:gd name="connsiteX2" fmla="*/ 6102137 w 6102137"/>
              <a:gd name="connsiteY2" fmla="*/ 1017043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58000"/>
              <a:gd name="connsiteX1" fmla="*/ 5085094 w 6102137"/>
              <a:gd name="connsiteY1" fmla="*/ 0 h 6858000"/>
              <a:gd name="connsiteX2" fmla="*/ 6096000 w 6102137"/>
              <a:gd name="connsiteY2" fmla="*/ 1784157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58000"/>
              <a:gd name="connsiteX1" fmla="*/ 5103504 w 6102137"/>
              <a:gd name="connsiteY1" fmla="*/ 0 h 6858000"/>
              <a:gd name="connsiteX2" fmla="*/ 6096000 w 6102137"/>
              <a:gd name="connsiteY2" fmla="*/ 1784157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1017043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5895888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5881208 w 6102137"/>
              <a:gd name="connsiteY4" fmla="*/ 5421962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5047610 h 6865822"/>
              <a:gd name="connsiteX4" fmla="*/ 5881208 w 6102137"/>
              <a:gd name="connsiteY4" fmla="*/ 5421962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5047610 h 6865822"/>
              <a:gd name="connsiteX4" fmla="*/ 5868935 w 6102137"/>
              <a:gd name="connsiteY4" fmla="*/ 5489468 h 6865822"/>
              <a:gd name="connsiteX5" fmla="*/ 5134911 w 6102137"/>
              <a:gd name="connsiteY5" fmla="*/ 6858000 h 6865822"/>
              <a:gd name="connsiteX6" fmla="*/ 6137 w 6102137"/>
              <a:gd name="connsiteY6" fmla="*/ 6865822 h 6865822"/>
              <a:gd name="connsiteX7" fmla="*/ 0 w 6102137"/>
              <a:gd name="connsiteY7" fmla="*/ 0 h 6865822"/>
              <a:gd name="connsiteX0" fmla="*/ 0 w 6096311"/>
              <a:gd name="connsiteY0" fmla="*/ 0 h 6865822"/>
              <a:gd name="connsiteX1" fmla="*/ 5103504 w 6096311"/>
              <a:gd name="connsiteY1" fmla="*/ 0 h 6865822"/>
              <a:gd name="connsiteX2" fmla="*/ 6096000 w 6096311"/>
              <a:gd name="connsiteY2" fmla="*/ 1784157 h 6865822"/>
              <a:gd name="connsiteX3" fmla="*/ 6091316 w 6096311"/>
              <a:gd name="connsiteY3" fmla="*/ 5090895 h 6865822"/>
              <a:gd name="connsiteX4" fmla="*/ 5868935 w 6096311"/>
              <a:gd name="connsiteY4" fmla="*/ 5489468 h 6865822"/>
              <a:gd name="connsiteX5" fmla="*/ 5134911 w 6096311"/>
              <a:gd name="connsiteY5" fmla="*/ 6858000 h 6865822"/>
              <a:gd name="connsiteX6" fmla="*/ 6137 w 6096311"/>
              <a:gd name="connsiteY6" fmla="*/ 6865822 h 6865822"/>
              <a:gd name="connsiteX7" fmla="*/ 0 w 6096311"/>
              <a:gd name="connsiteY7" fmla="*/ 0 h 6865822"/>
              <a:gd name="connsiteX0" fmla="*/ 0 w 6096311"/>
              <a:gd name="connsiteY0" fmla="*/ 0 h 6865822"/>
              <a:gd name="connsiteX1" fmla="*/ 5103504 w 6096311"/>
              <a:gd name="connsiteY1" fmla="*/ 0 h 6865822"/>
              <a:gd name="connsiteX2" fmla="*/ 6096000 w 6096311"/>
              <a:gd name="connsiteY2" fmla="*/ 1784157 h 6865822"/>
              <a:gd name="connsiteX3" fmla="*/ 6091316 w 6096311"/>
              <a:gd name="connsiteY3" fmla="*/ 5090895 h 6865822"/>
              <a:gd name="connsiteX4" fmla="*/ 5868935 w 6096311"/>
              <a:gd name="connsiteY4" fmla="*/ 5489468 h 6865822"/>
              <a:gd name="connsiteX5" fmla="*/ 5102447 w 6096311"/>
              <a:gd name="connsiteY5" fmla="*/ 6863411 h 6865822"/>
              <a:gd name="connsiteX6" fmla="*/ 6137 w 6096311"/>
              <a:gd name="connsiteY6" fmla="*/ 6865822 h 6865822"/>
              <a:gd name="connsiteX7" fmla="*/ 0 w 6096311"/>
              <a:gd name="connsiteY7" fmla="*/ 0 h 6865822"/>
              <a:gd name="connsiteX0" fmla="*/ 0 w 6096674"/>
              <a:gd name="connsiteY0" fmla="*/ 0 h 6865822"/>
              <a:gd name="connsiteX1" fmla="*/ 5103504 w 6096674"/>
              <a:gd name="connsiteY1" fmla="*/ 0 h 6865822"/>
              <a:gd name="connsiteX2" fmla="*/ 6096000 w 6096674"/>
              <a:gd name="connsiteY2" fmla="*/ 1784157 h 6865822"/>
              <a:gd name="connsiteX3" fmla="*/ 6096632 w 6096674"/>
              <a:gd name="connsiteY3" fmla="*/ 5096211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103504 w 6096674"/>
              <a:gd name="connsiteY1" fmla="*/ 0 h 6865822"/>
              <a:gd name="connsiteX2" fmla="*/ 6096000 w 6096674"/>
              <a:gd name="connsiteY2" fmla="*/ 1784157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784157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3 w 6096674"/>
              <a:gd name="connsiteY3" fmla="*/ 535491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3 w 6096674"/>
              <a:gd name="connsiteY3" fmla="*/ 5354912 h 6865822"/>
              <a:gd name="connsiteX4" fmla="*/ 5372467 w 6096674"/>
              <a:gd name="connsiteY4" fmla="*/ 685567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33"/>
              <a:gd name="connsiteY0" fmla="*/ 0 h 6865822"/>
              <a:gd name="connsiteX1" fmla="*/ 5372673 w 6096633"/>
              <a:gd name="connsiteY1" fmla="*/ 0 h 6865822"/>
              <a:gd name="connsiteX2" fmla="*/ 6029096 w 6096633"/>
              <a:gd name="connsiteY2" fmla="*/ 1523591 h 6865822"/>
              <a:gd name="connsiteX3" fmla="*/ 6096633 w 6096633"/>
              <a:gd name="connsiteY3" fmla="*/ 5354912 h 6865822"/>
              <a:gd name="connsiteX4" fmla="*/ 5372467 w 6096633"/>
              <a:gd name="connsiteY4" fmla="*/ 6855678 h 6865822"/>
              <a:gd name="connsiteX5" fmla="*/ 5102447 w 6096633"/>
              <a:gd name="connsiteY5" fmla="*/ 6863411 h 6865822"/>
              <a:gd name="connsiteX6" fmla="*/ 6137 w 6096633"/>
              <a:gd name="connsiteY6" fmla="*/ 6865822 h 6865822"/>
              <a:gd name="connsiteX7" fmla="*/ 0 w 6096633"/>
              <a:gd name="connsiteY7" fmla="*/ 0 h 6865822"/>
              <a:gd name="connsiteX0" fmla="*/ 0 w 6029334"/>
              <a:gd name="connsiteY0" fmla="*/ 0 h 6865822"/>
              <a:gd name="connsiteX1" fmla="*/ 5372673 w 6029334"/>
              <a:gd name="connsiteY1" fmla="*/ 0 h 6865822"/>
              <a:gd name="connsiteX2" fmla="*/ 6029096 w 6029334"/>
              <a:gd name="connsiteY2" fmla="*/ 1523591 h 6865822"/>
              <a:gd name="connsiteX3" fmla="*/ 6021365 w 6029334"/>
              <a:gd name="connsiteY3" fmla="*/ 5364759 h 6865822"/>
              <a:gd name="connsiteX4" fmla="*/ 5372467 w 6029334"/>
              <a:gd name="connsiteY4" fmla="*/ 6855678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72673 w 6029334"/>
              <a:gd name="connsiteY1" fmla="*/ 0 h 6865822"/>
              <a:gd name="connsiteX2" fmla="*/ 6029096 w 6029334"/>
              <a:gd name="connsiteY2" fmla="*/ 1523591 h 6865822"/>
              <a:gd name="connsiteX3" fmla="*/ 6021365 w 6029334"/>
              <a:gd name="connsiteY3" fmla="*/ 5364759 h 6865822"/>
              <a:gd name="connsiteX4" fmla="*/ 5330652 w 6029334"/>
              <a:gd name="connsiteY4" fmla="*/ 6826140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30652 w 6029334"/>
              <a:gd name="connsiteY4" fmla="*/ 6826140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00745 w 6029334"/>
              <a:gd name="connsiteY4" fmla="*/ 6861352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00745 w 6029334"/>
              <a:gd name="connsiteY4" fmla="*/ 6861352 h 6865822"/>
              <a:gd name="connsiteX5" fmla="*/ 6137 w 6029334"/>
              <a:gd name="connsiteY5" fmla="*/ 6865822 h 6865822"/>
              <a:gd name="connsiteX6" fmla="*/ 0 w 6029334"/>
              <a:gd name="connsiteY6" fmla="*/ 0 h 6865822"/>
              <a:gd name="connsiteX0" fmla="*/ 0 w 6029135"/>
              <a:gd name="connsiteY0" fmla="*/ 0 h 6865822"/>
              <a:gd name="connsiteX1" fmla="*/ 5314132 w 6029135"/>
              <a:gd name="connsiteY1" fmla="*/ 19692 h 6865822"/>
              <a:gd name="connsiteX2" fmla="*/ 6029096 w 6029135"/>
              <a:gd name="connsiteY2" fmla="*/ 1523591 h 6865822"/>
              <a:gd name="connsiteX3" fmla="*/ 5955569 w 6029135"/>
              <a:gd name="connsiteY3" fmla="*/ 5357717 h 6865822"/>
              <a:gd name="connsiteX4" fmla="*/ 5300745 w 6029135"/>
              <a:gd name="connsiteY4" fmla="*/ 6861352 h 6865822"/>
              <a:gd name="connsiteX5" fmla="*/ 6137 w 6029135"/>
              <a:gd name="connsiteY5" fmla="*/ 6865822 h 6865822"/>
              <a:gd name="connsiteX6" fmla="*/ 0 w 6029135"/>
              <a:gd name="connsiteY6" fmla="*/ 0 h 6865822"/>
              <a:gd name="connsiteX0" fmla="*/ 0 w 6029260"/>
              <a:gd name="connsiteY0" fmla="*/ 0 h 6865822"/>
              <a:gd name="connsiteX1" fmla="*/ 5314132 w 6029260"/>
              <a:gd name="connsiteY1" fmla="*/ 19692 h 6865822"/>
              <a:gd name="connsiteX2" fmla="*/ 6029096 w 6029260"/>
              <a:gd name="connsiteY2" fmla="*/ 1523591 h 6865822"/>
              <a:gd name="connsiteX3" fmla="*/ 6015385 w 6029260"/>
              <a:gd name="connsiteY3" fmla="*/ 5350676 h 6865822"/>
              <a:gd name="connsiteX4" fmla="*/ 5300745 w 6029260"/>
              <a:gd name="connsiteY4" fmla="*/ 6861352 h 6865822"/>
              <a:gd name="connsiteX5" fmla="*/ 6137 w 6029260"/>
              <a:gd name="connsiteY5" fmla="*/ 6865822 h 6865822"/>
              <a:gd name="connsiteX6" fmla="*/ 0 w 6029260"/>
              <a:gd name="connsiteY6" fmla="*/ 0 h 6865822"/>
              <a:gd name="connsiteX0" fmla="*/ 0 w 6015385"/>
              <a:gd name="connsiteY0" fmla="*/ 0 h 6865822"/>
              <a:gd name="connsiteX1" fmla="*/ 5314132 w 6015385"/>
              <a:gd name="connsiteY1" fmla="*/ 19692 h 6865822"/>
              <a:gd name="connsiteX2" fmla="*/ 5967298 w 6015385"/>
              <a:gd name="connsiteY2" fmla="*/ 1501203 h 6865822"/>
              <a:gd name="connsiteX3" fmla="*/ 6015385 w 6015385"/>
              <a:gd name="connsiteY3" fmla="*/ 5350676 h 6865822"/>
              <a:gd name="connsiteX4" fmla="*/ 5300745 w 6015385"/>
              <a:gd name="connsiteY4" fmla="*/ 6861352 h 6865822"/>
              <a:gd name="connsiteX5" fmla="*/ 6137 w 6015385"/>
              <a:gd name="connsiteY5" fmla="*/ 6865822 h 6865822"/>
              <a:gd name="connsiteX6" fmla="*/ 0 w 6015385"/>
              <a:gd name="connsiteY6" fmla="*/ 0 h 6865822"/>
              <a:gd name="connsiteX0" fmla="*/ 0 w 6019917"/>
              <a:gd name="connsiteY0" fmla="*/ 0 h 6865822"/>
              <a:gd name="connsiteX1" fmla="*/ 5314132 w 6019917"/>
              <a:gd name="connsiteY1" fmla="*/ 19692 h 6865822"/>
              <a:gd name="connsiteX2" fmla="*/ 6019590 w 6019917"/>
              <a:gd name="connsiteY2" fmla="*/ 1517994 h 6865822"/>
              <a:gd name="connsiteX3" fmla="*/ 6015385 w 6019917"/>
              <a:gd name="connsiteY3" fmla="*/ 5350676 h 6865822"/>
              <a:gd name="connsiteX4" fmla="*/ 5300745 w 6019917"/>
              <a:gd name="connsiteY4" fmla="*/ 6861352 h 6865822"/>
              <a:gd name="connsiteX5" fmla="*/ 6137 w 6019917"/>
              <a:gd name="connsiteY5" fmla="*/ 6865822 h 6865822"/>
              <a:gd name="connsiteX6" fmla="*/ 0 w 6019917"/>
              <a:gd name="connsiteY6" fmla="*/ 0 h 6865822"/>
              <a:gd name="connsiteX0" fmla="*/ 0 w 6019618"/>
              <a:gd name="connsiteY0" fmla="*/ 0 h 6865822"/>
              <a:gd name="connsiteX1" fmla="*/ 5314132 w 6019618"/>
              <a:gd name="connsiteY1" fmla="*/ 19692 h 6865822"/>
              <a:gd name="connsiteX2" fmla="*/ 6019590 w 6019618"/>
              <a:gd name="connsiteY2" fmla="*/ 1517994 h 6865822"/>
              <a:gd name="connsiteX3" fmla="*/ 5914128 w 6019618"/>
              <a:gd name="connsiteY3" fmla="*/ 5360213 h 6865822"/>
              <a:gd name="connsiteX4" fmla="*/ 5300745 w 6019618"/>
              <a:gd name="connsiteY4" fmla="*/ 6861352 h 6865822"/>
              <a:gd name="connsiteX5" fmla="*/ 6137 w 6019618"/>
              <a:gd name="connsiteY5" fmla="*/ 6865822 h 6865822"/>
              <a:gd name="connsiteX6" fmla="*/ 0 w 6019618"/>
              <a:gd name="connsiteY6" fmla="*/ 0 h 6865822"/>
              <a:gd name="connsiteX0" fmla="*/ 0 w 6020163"/>
              <a:gd name="connsiteY0" fmla="*/ 0 h 6865822"/>
              <a:gd name="connsiteX1" fmla="*/ 5314132 w 6020163"/>
              <a:gd name="connsiteY1" fmla="*/ 19692 h 6865822"/>
              <a:gd name="connsiteX2" fmla="*/ 6019590 w 6020163"/>
              <a:gd name="connsiteY2" fmla="*/ 1517994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0163"/>
              <a:gd name="connsiteY0" fmla="*/ 1719 h 6867541"/>
              <a:gd name="connsiteX1" fmla="*/ 5671780 w 6020163"/>
              <a:gd name="connsiteY1" fmla="*/ 0 h 6867541"/>
              <a:gd name="connsiteX2" fmla="*/ 6019590 w 6020163"/>
              <a:gd name="connsiteY2" fmla="*/ 1519713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1519713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784618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784618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0 h 6865822"/>
              <a:gd name="connsiteX1" fmla="*/ 5685570 w 6020163"/>
              <a:gd name="connsiteY1" fmla="*/ 2340 h 6865822"/>
              <a:gd name="connsiteX2" fmla="*/ 6019590 w 6020163"/>
              <a:gd name="connsiteY2" fmla="*/ 782899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0163"/>
              <a:gd name="connsiteY0" fmla="*/ 0 h 6865822"/>
              <a:gd name="connsiteX1" fmla="*/ 5685570 w 6020163"/>
              <a:gd name="connsiteY1" fmla="*/ 2340 h 6865822"/>
              <a:gd name="connsiteX2" fmla="*/ 6019590 w 6020163"/>
              <a:gd name="connsiteY2" fmla="*/ 782899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3386"/>
              <a:gd name="connsiteY0" fmla="*/ 0 h 6865822"/>
              <a:gd name="connsiteX1" fmla="*/ 5685570 w 6023386"/>
              <a:gd name="connsiteY1" fmla="*/ 2340 h 6865822"/>
              <a:gd name="connsiteX2" fmla="*/ 6023037 w 6023386"/>
              <a:gd name="connsiteY2" fmla="*/ 795075 h 6865822"/>
              <a:gd name="connsiteX3" fmla="*/ 6019435 w 6023386"/>
              <a:gd name="connsiteY3" fmla="*/ 5360213 h 6865822"/>
              <a:gd name="connsiteX4" fmla="*/ 5300745 w 6023386"/>
              <a:gd name="connsiteY4" fmla="*/ 6861352 h 6865822"/>
              <a:gd name="connsiteX5" fmla="*/ 6137 w 6023386"/>
              <a:gd name="connsiteY5" fmla="*/ 6865822 h 6865822"/>
              <a:gd name="connsiteX6" fmla="*/ 0 w 6023386"/>
              <a:gd name="connsiteY6" fmla="*/ 0 h 6865822"/>
              <a:gd name="connsiteX0" fmla="*/ 0 w 6019435"/>
              <a:gd name="connsiteY0" fmla="*/ 0 h 6865822"/>
              <a:gd name="connsiteX1" fmla="*/ 5685570 w 6019435"/>
              <a:gd name="connsiteY1" fmla="*/ 2340 h 6865822"/>
              <a:gd name="connsiteX2" fmla="*/ 5971327 w 6019435"/>
              <a:gd name="connsiteY2" fmla="*/ 831604 h 6865822"/>
              <a:gd name="connsiteX3" fmla="*/ 6019435 w 6019435"/>
              <a:gd name="connsiteY3" fmla="*/ 5360213 h 6865822"/>
              <a:gd name="connsiteX4" fmla="*/ 5300745 w 6019435"/>
              <a:gd name="connsiteY4" fmla="*/ 6861352 h 6865822"/>
              <a:gd name="connsiteX5" fmla="*/ 6137 w 6019435"/>
              <a:gd name="connsiteY5" fmla="*/ 6865822 h 6865822"/>
              <a:gd name="connsiteX6" fmla="*/ 0 w 6019435"/>
              <a:gd name="connsiteY6" fmla="*/ 0 h 6865822"/>
              <a:gd name="connsiteX0" fmla="*/ 0 w 6023387"/>
              <a:gd name="connsiteY0" fmla="*/ 0 h 6865822"/>
              <a:gd name="connsiteX1" fmla="*/ 5685570 w 6023387"/>
              <a:gd name="connsiteY1" fmla="*/ 2340 h 6865822"/>
              <a:gd name="connsiteX2" fmla="*/ 6023038 w 6023387"/>
              <a:gd name="connsiteY2" fmla="*/ 803192 h 6865822"/>
              <a:gd name="connsiteX3" fmla="*/ 6019435 w 6023387"/>
              <a:gd name="connsiteY3" fmla="*/ 5360213 h 6865822"/>
              <a:gd name="connsiteX4" fmla="*/ 5300745 w 6023387"/>
              <a:gd name="connsiteY4" fmla="*/ 6861352 h 6865822"/>
              <a:gd name="connsiteX5" fmla="*/ 6137 w 6023387"/>
              <a:gd name="connsiteY5" fmla="*/ 6865822 h 6865822"/>
              <a:gd name="connsiteX6" fmla="*/ 0 w 6023387"/>
              <a:gd name="connsiteY6" fmla="*/ 0 h 6865822"/>
              <a:gd name="connsiteX0" fmla="*/ 0 w 6023387"/>
              <a:gd name="connsiteY0" fmla="*/ 0 h 6865822"/>
              <a:gd name="connsiteX1" fmla="*/ 5685570 w 6023387"/>
              <a:gd name="connsiteY1" fmla="*/ 2340 h 6865822"/>
              <a:gd name="connsiteX2" fmla="*/ 6023038 w 6023387"/>
              <a:gd name="connsiteY2" fmla="*/ 803192 h 6865822"/>
              <a:gd name="connsiteX3" fmla="*/ 6019435 w 6023387"/>
              <a:gd name="connsiteY3" fmla="*/ 5360213 h 6865822"/>
              <a:gd name="connsiteX4" fmla="*/ 5300745 w 6023387"/>
              <a:gd name="connsiteY4" fmla="*/ 6861352 h 6865822"/>
              <a:gd name="connsiteX5" fmla="*/ 6137 w 6023387"/>
              <a:gd name="connsiteY5" fmla="*/ 6865822 h 6865822"/>
              <a:gd name="connsiteX6" fmla="*/ 0 w 6023387"/>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5360213 h 6865822"/>
              <a:gd name="connsiteX4" fmla="*/ 5300745 w 6026739"/>
              <a:gd name="connsiteY4" fmla="*/ 6861352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50199 h 6865822"/>
              <a:gd name="connsiteX4" fmla="*/ 5300745 w 6026739"/>
              <a:gd name="connsiteY4" fmla="*/ 6861352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50199 h 6865822"/>
              <a:gd name="connsiteX4" fmla="*/ 5690298 w 6026739"/>
              <a:gd name="connsiteY4" fmla="*/ 6861353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66435 h 6865822"/>
              <a:gd name="connsiteX4" fmla="*/ 5690298 w 6026739"/>
              <a:gd name="connsiteY4" fmla="*/ 6861353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66435 h 6865822"/>
              <a:gd name="connsiteX4" fmla="*/ 5683403 w 6026739"/>
              <a:gd name="connsiteY4" fmla="*/ 6861353 h 6865822"/>
              <a:gd name="connsiteX5" fmla="*/ 6137 w 6026739"/>
              <a:gd name="connsiteY5" fmla="*/ 6865822 h 6865822"/>
              <a:gd name="connsiteX6" fmla="*/ 0 w 6026739"/>
              <a:gd name="connsiteY6" fmla="*/ 0 h 6865822"/>
              <a:gd name="connsiteX0" fmla="*/ 0 w 6022532"/>
              <a:gd name="connsiteY0" fmla="*/ 0 h 6865822"/>
              <a:gd name="connsiteX1" fmla="*/ 5685570 w 6022532"/>
              <a:gd name="connsiteY1" fmla="*/ 2340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2532"/>
              <a:gd name="connsiteY0" fmla="*/ 0 h 6865822"/>
              <a:gd name="connsiteX1" fmla="*/ 5820184 w 6022532"/>
              <a:gd name="connsiteY1" fmla="*/ 7452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2532"/>
              <a:gd name="connsiteY0" fmla="*/ 0 h 6865822"/>
              <a:gd name="connsiteX1" fmla="*/ 5820184 w 6022532"/>
              <a:gd name="connsiteY1" fmla="*/ 7452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3779"/>
              <a:gd name="connsiteY0" fmla="*/ 0 h 6865822"/>
              <a:gd name="connsiteX1" fmla="*/ 5820184 w 6023779"/>
              <a:gd name="connsiteY1" fmla="*/ 7452 h 6865822"/>
              <a:gd name="connsiteX2" fmla="*/ 6022144 w 6023779"/>
              <a:gd name="connsiteY2" fmla="*/ 468775 h 6865822"/>
              <a:gd name="connsiteX3" fmla="*/ 6023779 w 6023779"/>
              <a:gd name="connsiteY3" fmla="*/ 6408970 h 6865822"/>
              <a:gd name="connsiteX4" fmla="*/ 5683403 w 6023779"/>
              <a:gd name="connsiteY4" fmla="*/ 6861353 h 6865822"/>
              <a:gd name="connsiteX5" fmla="*/ 6137 w 6023779"/>
              <a:gd name="connsiteY5" fmla="*/ 6865822 h 6865822"/>
              <a:gd name="connsiteX6" fmla="*/ 0 w 6023779"/>
              <a:gd name="connsiteY6" fmla="*/ 0 h 6865822"/>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08970 h 6866465"/>
              <a:gd name="connsiteX4" fmla="*/ 5826701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18593 h 6866465"/>
              <a:gd name="connsiteX4" fmla="*/ 5826701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18593 h 6866465"/>
              <a:gd name="connsiteX4" fmla="*/ 5830788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8358 w 6023779"/>
              <a:gd name="connsiteY1" fmla="*/ 7452 h 6866465"/>
              <a:gd name="connsiteX2" fmla="*/ 6022144 w 6023779"/>
              <a:gd name="connsiteY2" fmla="*/ 468775 h 6866465"/>
              <a:gd name="connsiteX3" fmla="*/ 6023779 w 6023779"/>
              <a:gd name="connsiteY3" fmla="*/ 6418593 h 6866465"/>
              <a:gd name="connsiteX4" fmla="*/ 5830788 w 6023779"/>
              <a:gd name="connsiteY4" fmla="*/ 6866465 h 6866465"/>
              <a:gd name="connsiteX5" fmla="*/ 6137 w 6023779"/>
              <a:gd name="connsiteY5" fmla="*/ 6865822 h 6866465"/>
              <a:gd name="connsiteX6" fmla="*/ 0 w 6023779"/>
              <a:gd name="connsiteY6" fmla="*/ 0 h 6866465"/>
              <a:gd name="connsiteX0" fmla="*/ 0 w 6026633"/>
              <a:gd name="connsiteY0" fmla="*/ 0 h 6866465"/>
              <a:gd name="connsiteX1" fmla="*/ 5828358 w 6026633"/>
              <a:gd name="connsiteY1" fmla="*/ 7452 h 6866465"/>
              <a:gd name="connsiteX2" fmla="*/ 6026232 w 6026633"/>
              <a:gd name="connsiteY2" fmla="*/ 473586 h 6866465"/>
              <a:gd name="connsiteX3" fmla="*/ 6023779 w 6026633"/>
              <a:gd name="connsiteY3" fmla="*/ 6418593 h 6866465"/>
              <a:gd name="connsiteX4" fmla="*/ 5830788 w 6026633"/>
              <a:gd name="connsiteY4" fmla="*/ 6866465 h 6866465"/>
              <a:gd name="connsiteX5" fmla="*/ 6137 w 6026633"/>
              <a:gd name="connsiteY5" fmla="*/ 6865822 h 6866465"/>
              <a:gd name="connsiteX6" fmla="*/ 0 w 6026633"/>
              <a:gd name="connsiteY6" fmla="*/ 0 h 6866465"/>
              <a:gd name="connsiteX0" fmla="*/ 0 w 6026633"/>
              <a:gd name="connsiteY0" fmla="*/ 0 h 6866465"/>
              <a:gd name="connsiteX1" fmla="*/ 5828358 w 6026633"/>
              <a:gd name="connsiteY1" fmla="*/ 7452 h 6866465"/>
              <a:gd name="connsiteX2" fmla="*/ 6026232 w 6026633"/>
              <a:gd name="connsiteY2" fmla="*/ 473586 h 6866465"/>
              <a:gd name="connsiteX3" fmla="*/ 6023779 w 6026633"/>
              <a:gd name="connsiteY3" fmla="*/ 6438469 h 6866465"/>
              <a:gd name="connsiteX4" fmla="*/ 5830788 w 6026633"/>
              <a:gd name="connsiteY4" fmla="*/ 6866465 h 6866465"/>
              <a:gd name="connsiteX5" fmla="*/ 6137 w 6026633"/>
              <a:gd name="connsiteY5" fmla="*/ 6865822 h 6866465"/>
              <a:gd name="connsiteX6" fmla="*/ 0 w 6026633"/>
              <a:gd name="connsiteY6" fmla="*/ 0 h 6866465"/>
              <a:gd name="connsiteX0" fmla="*/ 0 w 6026491"/>
              <a:gd name="connsiteY0" fmla="*/ 0 h 6866465"/>
              <a:gd name="connsiteX1" fmla="*/ 5828358 w 6026491"/>
              <a:gd name="connsiteY1" fmla="*/ 7452 h 6866465"/>
              <a:gd name="connsiteX2" fmla="*/ 6026232 w 6026491"/>
              <a:gd name="connsiteY2" fmla="*/ 473586 h 6866465"/>
              <a:gd name="connsiteX3" fmla="*/ 6019559 w 6026491"/>
              <a:gd name="connsiteY3" fmla="*/ 6428532 h 6866465"/>
              <a:gd name="connsiteX4" fmla="*/ 5830788 w 6026491"/>
              <a:gd name="connsiteY4" fmla="*/ 6866465 h 6866465"/>
              <a:gd name="connsiteX5" fmla="*/ 6137 w 6026491"/>
              <a:gd name="connsiteY5" fmla="*/ 6865822 h 6866465"/>
              <a:gd name="connsiteX6" fmla="*/ 0 w 6026491"/>
              <a:gd name="connsiteY6" fmla="*/ 0 h 6866465"/>
              <a:gd name="connsiteX0" fmla="*/ 0 w 6026491"/>
              <a:gd name="connsiteY0" fmla="*/ 0 h 6871434"/>
              <a:gd name="connsiteX1" fmla="*/ 5828358 w 6026491"/>
              <a:gd name="connsiteY1" fmla="*/ 7452 h 6871434"/>
              <a:gd name="connsiteX2" fmla="*/ 6026232 w 6026491"/>
              <a:gd name="connsiteY2" fmla="*/ 473586 h 6871434"/>
              <a:gd name="connsiteX3" fmla="*/ 6019559 w 6026491"/>
              <a:gd name="connsiteY3" fmla="*/ 6428532 h 6871434"/>
              <a:gd name="connsiteX4" fmla="*/ 5835009 w 6026491"/>
              <a:gd name="connsiteY4" fmla="*/ 6871434 h 6871434"/>
              <a:gd name="connsiteX5" fmla="*/ 6137 w 6026491"/>
              <a:gd name="connsiteY5" fmla="*/ 6865822 h 6871434"/>
              <a:gd name="connsiteX6" fmla="*/ 0 w 6026491"/>
              <a:gd name="connsiteY6" fmla="*/ 0 h 6871434"/>
              <a:gd name="connsiteX0" fmla="*/ 0 w 6019559"/>
              <a:gd name="connsiteY0" fmla="*/ 0 h 6871434"/>
              <a:gd name="connsiteX1" fmla="*/ 5828358 w 6019559"/>
              <a:gd name="connsiteY1" fmla="*/ 7452 h 6871434"/>
              <a:gd name="connsiteX2" fmla="*/ 5984865 w 6019559"/>
              <a:gd name="connsiteY2" fmla="*/ 493881 h 6871434"/>
              <a:gd name="connsiteX3" fmla="*/ 6019559 w 6019559"/>
              <a:gd name="connsiteY3" fmla="*/ 6428532 h 6871434"/>
              <a:gd name="connsiteX4" fmla="*/ 5835009 w 6019559"/>
              <a:gd name="connsiteY4" fmla="*/ 6871434 h 6871434"/>
              <a:gd name="connsiteX5" fmla="*/ 6137 w 6019559"/>
              <a:gd name="connsiteY5" fmla="*/ 6865822 h 6871434"/>
              <a:gd name="connsiteX6" fmla="*/ 0 w 6019559"/>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28532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314887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4180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8238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8238 h 6871434"/>
              <a:gd name="connsiteX4" fmla="*/ 5831562 w 6019956"/>
              <a:gd name="connsiteY4" fmla="*/ 6871434 h 6871434"/>
              <a:gd name="connsiteX5" fmla="*/ 6137 w 6019956"/>
              <a:gd name="connsiteY5" fmla="*/ 6865822 h 6871434"/>
              <a:gd name="connsiteX6" fmla="*/ 0 w 6019956"/>
              <a:gd name="connsiteY6" fmla="*/ 0 h 687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19956" h="6871434">
                <a:moveTo>
                  <a:pt x="0" y="0"/>
                </a:moveTo>
                <a:lnTo>
                  <a:pt x="5828358" y="7452"/>
                </a:lnTo>
                <a:cubicBezTo>
                  <a:pt x="6002090" y="418919"/>
                  <a:pt x="6016108" y="481496"/>
                  <a:pt x="6019339" y="477645"/>
                </a:cubicBezTo>
                <a:cubicBezTo>
                  <a:pt x="6021385" y="2168926"/>
                  <a:pt x="6017513" y="4716957"/>
                  <a:pt x="6019559" y="6408238"/>
                </a:cubicBezTo>
                <a:lnTo>
                  <a:pt x="5831562" y="6871434"/>
                </a:lnTo>
                <a:lnTo>
                  <a:pt x="6137" y="6865822"/>
                </a:lnTo>
                <a:cubicBezTo>
                  <a:pt x="4091" y="4577215"/>
                  <a:pt x="2046" y="2288607"/>
                  <a:pt x="0" y="0"/>
                </a:cubicBezTo>
                <a:close/>
              </a:path>
            </a:pathLst>
          </a:custGeom>
        </p:spPr>
        <p:txBody>
          <a:bodyPr/>
          <a:lstStyle>
            <a:lvl1pPr marL="0" indent="0">
              <a:buNone/>
              <a:defRPr baseline="0">
                <a:solidFill>
                  <a:schemeClr val="bg1"/>
                </a:solidFill>
              </a:defRPr>
            </a:lvl1pPr>
          </a:lstStyle>
          <a:p>
            <a:r>
              <a:rPr lang="nl-NL" dirty="0"/>
              <a:t>Voeg een afbeelding in</a:t>
            </a:r>
          </a:p>
        </p:txBody>
      </p:sp>
      <p:sp>
        <p:nvSpPr>
          <p:cNvPr id="7" name="Tijdelijke aanduiding voor datum 3">
            <a:extLst>
              <a:ext uri="{FF2B5EF4-FFF2-40B4-BE49-F238E27FC236}">
                <a16:creationId xmlns:a16="http://schemas.microsoft.com/office/drawing/2014/main" id="{E5265022-C223-0448-84D8-B3DDE7E9997E}"/>
              </a:ext>
            </a:extLst>
          </p:cNvPr>
          <p:cNvSpPr>
            <a:spLocks noGrp="1"/>
          </p:cNvSpPr>
          <p:nvPr>
            <p:ph type="dt" sz="half" idx="2"/>
          </p:nvPr>
        </p:nvSpPr>
        <p:spPr>
          <a:xfrm>
            <a:off x="8179823"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8" name="Tijdelijke aanduiding voor dianummer 5">
            <a:extLst>
              <a:ext uri="{FF2B5EF4-FFF2-40B4-BE49-F238E27FC236}">
                <a16:creationId xmlns:a16="http://schemas.microsoft.com/office/drawing/2014/main" id="{5657C4E7-D479-F643-8ABD-CDD7CD2A6A3A}"/>
              </a:ext>
            </a:extLst>
          </p:cNvPr>
          <p:cNvSpPr>
            <a:spLocks noGrp="1"/>
          </p:cNvSpPr>
          <p:nvPr>
            <p:ph type="sldNum" sz="quarter" idx="4"/>
          </p:nvPr>
        </p:nvSpPr>
        <p:spPr>
          <a:xfrm>
            <a:off x="10923023"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pic>
        <p:nvPicPr>
          <p:cNvPr id="13" name="Afbeelding 12">
            <a:extLst>
              <a:ext uri="{FF2B5EF4-FFF2-40B4-BE49-F238E27FC236}">
                <a16:creationId xmlns:a16="http://schemas.microsoft.com/office/drawing/2014/main" id="{BE0BA01A-B4C7-564F-A05A-6CB99262B5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4" name="Afbeelding 13">
            <a:extLst>
              <a:ext uri="{FF2B5EF4-FFF2-40B4-BE49-F238E27FC236}">
                <a16:creationId xmlns:a16="http://schemas.microsoft.com/office/drawing/2014/main" id="{1AE004C7-0A4A-2548-B8EF-88E0B4ACD7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5655104" y="5989065"/>
            <a:ext cx="881789" cy="895676"/>
          </a:xfrm>
          <a:prstGeom prst="rect">
            <a:avLst/>
          </a:prstGeom>
        </p:spPr>
      </p:pic>
    </p:spTree>
    <p:extLst>
      <p:ext uri="{BB962C8B-B14F-4D97-AF65-F5344CB8AC3E}">
        <p14:creationId xmlns:p14="http://schemas.microsoft.com/office/powerpoint/2010/main" val="399189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DDAD54F3-4576-CE4A-A041-70DE17D5D4D4}"/>
              </a:ext>
            </a:extLst>
          </p:cNvPr>
          <p:cNvSpPr>
            <a:spLocks noGrp="1"/>
          </p:cNvSpPr>
          <p:nvPr>
            <p:ph type="title" hasCustomPrompt="1"/>
          </p:nvPr>
        </p:nvSpPr>
        <p:spPr>
          <a:xfrm>
            <a:off x="754666" y="1238719"/>
            <a:ext cx="3840807"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dirty="0"/>
              <a:t>Titelstijl van model bewerken</a:t>
            </a:r>
          </a:p>
        </p:txBody>
      </p:sp>
      <p:graphicFrame>
        <p:nvGraphicFramePr>
          <p:cNvPr id="6" name="Tijdelijke aanduiding voor inhoud 6">
            <a:extLst>
              <a:ext uri="{FF2B5EF4-FFF2-40B4-BE49-F238E27FC236}">
                <a16:creationId xmlns:a16="http://schemas.microsoft.com/office/drawing/2014/main" id="{4EC4CE6E-CF77-184D-A014-E20BA6566B1F}"/>
              </a:ext>
            </a:extLst>
          </p:cNvPr>
          <p:cNvGraphicFramePr>
            <a:graphicFrameLocks/>
          </p:cNvGraphicFramePr>
          <p:nvPr userDrawn="1">
            <p:extLst>
              <p:ext uri="{D42A27DB-BD31-4B8C-83A1-F6EECF244321}">
                <p14:modId xmlns:p14="http://schemas.microsoft.com/office/powerpoint/2010/main" val="1014135562"/>
              </p:ext>
            </p:extLst>
          </p:nvPr>
        </p:nvGraphicFramePr>
        <p:xfrm>
          <a:off x="754665" y="2372793"/>
          <a:ext cx="10387330" cy="3789999"/>
        </p:xfrm>
        <a:graphic>
          <a:graphicData uri="http://schemas.openxmlformats.org/drawingml/2006/chart">
            <c:chart xmlns:c="http://schemas.openxmlformats.org/drawingml/2006/chart" xmlns:r="http://schemas.openxmlformats.org/officeDocument/2006/relationships" r:id="rId2"/>
          </a:graphicData>
        </a:graphic>
      </p:graphicFrame>
      <p:sp>
        <p:nvSpPr>
          <p:cNvPr id="20" name="Tijdelijke aanduiding voor datum 3">
            <a:extLst>
              <a:ext uri="{FF2B5EF4-FFF2-40B4-BE49-F238E27FC236}">
                <a16:creationId xmlns:a16="http://schemas.microsoft.com/office/drawing/2014/main" id="{9A91B925-8F1C-1B43-9F6C-621856B6BB5C}"/>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26 januari 2024</a:t>
            </a:fld>
            <a:endParaRPr lang="nl-NL" dirty="0"/>
          </a:p>
        </p:txBody>
      </p:sp>
      <p:sp>
        <p:nvSpPr>
          <p:cNvPr id="21" name="Tijdelijke aanduiding voor dianummer 5">
            <a:extLst>
              <a:ext uri="{FF2B5EF4-FFF2-40B4-BE49-F238E27FC236}">
                <a16:creationId xmlns:a16="http://schemas.microsoft.com/office/drawing/2014/main" id="{97961B6F-66F5-0B45-99E2-8B73ECF4B742}"/>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a:t>
            </a:fld>
            <a:endParaRPr lang="nl-NL" dirty="0"/>
          </a:p>
        </p:txBody>
      </p:sp>
      <p:cxnSp>
        <p:nvCxnSpPr>
          <p:cNvPr id="8" name="Rechte verbindingslijn 7">
            <a:extLst>
              <a:ext uri="{FF2B5EF4-FFF2-40B4-BE49-F238E27FC236}">
                <a16:creationId xmlns:a16="http://schemas.microsoft.com/office/drawing/2014/main" id="{CB6F203E-84F0-7842-96AF-38594D99C166}"/>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956934D3-0E70-9F49-A104-9D2C04C0DE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356048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141446D9-E78E-A544-9AF1-8A5F4BDD22DB}"/>
              </a:ext>
            </a:extLst>
          </p:cNvPr>
          <p:cNvSpPr>
            <a:spLocks noGrp="1"/>
          </p:cNvSpPr>
          <p:nvPr>
            <p:ph type="title"/>
          </p:nvPr>
        </p:nvSpPr>
        <p:spPr>
          <a:xfrm>
            <a:off x="540000" y="540001"/>
            <a:ext cx="3840807" cy="1069870"/>
          </a:xfrm>
          <a:prstGeom prst="rect">
            <a:avLst/>
          </a:prstGeom>
        </p:spPr>
        <p:txBody>
          <a:bodyPr lIns="90000"/>
          <a:lstStyle>
            <a:lvl1pPr>
              <a:defRPr sz="3600" b="1">
                <a:solidFill>
                  <a:srgbClr val="1E3B67"/>
                </a:solidFill>
                <a:latin typeface="Arial" charset="0"/>
                <a:ea typeface="Arial" charset="0"/>
                <a:cs typeface="Arial" charset="0"/>
              </a:defRPr>
            </a:lvl1pPr>
          </a:lstStyle>
          <a:p>
            <a:r>
              <a:rPr lang="nl-NL" dirty="0"/>
              <a:t>Titelstijl van model bewerken</a:t>
            </a:r>
          </a:p>
        </p:txBody>
      </p:sp>
      <p:sp>
        <p:nvSpPr>
          <p:cNvPr id="18" name="Ondertitel 2">
            <a:extLst>
              <a:ext uri="{FF2B5EF4-FFF2-40B4-BE49-F238E27FC236}">
                <a16:creationId xmlns:a16="http://schemas.microsoft.com/office/drawing/2014/main" id="{22EFEFA4-D687-524C-BB87-8D68E13A3AFD}"/>
              </a:ext>
            </a:extLst>
          </p:cNvPr>
          <p:cNvSpPr>
            <a:spLocks noGrp="1"/>
          </p:cNvSpPr>
          <p:nvPr>
            <p:ph type="subTitle" idx="13" hasCustomPrompt="1"/>
          </p:nvPr>
        </p:nvSpPr>
        <p:spPr>
          <a:xfrm>
            <a:off x="540000" y="2799860"/>
            <a:ext cx="3840806" cy="280797"/>
          </a:xfrm>
          <a:prstGeom prst="rect">
            <a:avLst/>
          </a:prstGeom>
        </p:spPr>
        <p:txBody>
          <a:bodyPr/>
          <a:lstStyle>
            <a:lvl1pPr marL="0" indent="0" algn="l">
              <a:buNone/>
              <a:defRPr sz="1200" b="1">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Airport adres</a:t>
            </a:r>
          </a:p>
        </p:txBody>
      </p:sp>
      <p:sp>
        <p:nvSpPr>
          <p:cNvPr id="19" name="Tijdelijke aanduiding voor tekst 2">
            <a:extLst>
              <a:ext uri="{FF2B5EF4-FFF2-40B4-BE49-F238E27FC236}">
                <a16:creationId xmlns:a16="http://schemas.microsoft.com/office/drawing/2014/main" id="{EC2D068D-A7AF-DD40-89F8-60909F1CF0C7}"/>
              </a:ext>
            </a:extLst>
          </p:cNvPr>
          <p:cNvSpPr>
            <a:spLocks noGrp="1"/>
          </p:cNvSpPr>
          <p:nvPr>
            <p:ph type="body" idx="1" hasCustomPrompt="1"/>
          </p:nvPr>
        </p:nvSpPr>
        <p:spPr>
          <a:xfrm>
            <a:off x="540000" y="3080656"/>
            <a:ext cx="3840806" cy="2536373"/>
          </a:xfrm>
          <a:prstGeom prst="rect">
            <a:avLst/>
          </a:prstGeom>
        </p:spPr>
        <p:txBody>
          <a:bodyPr/>
          <a:lstStyle>
            <a:lvl1pPr marL="0" indent="0">
              <a:buNone/>
              <a:defRPr sz="1200">
                <a:solidFill>
                  <a:srgbClr val="1E3B67"/>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het </a:t>
            </a:r>
            <a:r>
              <a:rPr lang="nl-NL"/>
              <a:t>adres in te voeren</a:t>
            </a:r>
            <a:endParaRPr lang="nl-NL" dirty="0"/>
          </a:p>
        </p:txBody>
      </p:sp>
      <p:sp>
        <p:nvSpPr>
          <p:cNvPr id="20" name="Tijdelijke aanduiding voor tekst 2">
            <a:extLst>
              <a:ext uri="{FF2B5EF4-FFF2-40B4-BE49-F238E27FC236}">
                <a16:creationId xmlns:a16="http://schemas.microsoft.com/office/drawing/2014/main" id="{5B6F7B73-E844-2D4C-B987-537AF72678D1}"/>
              </a:ext>
            </a:extLst>
          </p:cNvPr>
          <p:cNvSpPr>
            <a:spLocks noGrp="1"/>
          </p:cNvSpPr>
          <p:nvPr>
            <p:ph type="body" idx="15" hasCustomPrompt="1"/>
          </p:nvPr>
        </p:nvSpPr>
        <p:spPr>
          <a:xfrm>
            <a:off x="540001" y="6393390"/>
            <a:ext cx="3840806" cy="460302"/>
          </a:xfrm>
          <a:prstGeom prst="rect">
            <a:avLst/>
          </a:prstGeom>
        </p:spPr>
        <p:txBody>
          <a:bodyPr/>
          <a:lstStyle>
            <a:lvl1pPr marL="0" indent="0">
              <a:buNone/>
              <a:defRPr sz="1200" b="1">
                <a:solidFill>
                  <a:srgbClr val="E87D2B"/>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Vul hier de URL in</a:t>
            </a:r>
          </a:p>
        </p:txBody>
      </p:sp>
      <p:pic>
        <p:nvPicPr>
          <p:cNvPr id="21" name="Afbeelding 20">
            <a:extLst>
              <a:ext uri="{FF2B5EF4-FFF2-40B4-BE49-F238E27FC236}">
                <a16:creationId xmlns:a16="http://schemas.microsoft.com/office/drawing/2014/main" id="{D7A0C27D-4565-BC44-AA21-B3104CCD4A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1196" y="2231568"/>
            <a:ext cx="2825792" cy="1972684"/>
          </a:xfrm>
          <a:prstGeom prst="rect">
            <a:avLst/>
          </a:prstGeom>
        </p:spPr>
      </p:pic>
      <p:sp>
        <p:nvSpPr>
          <p:cNvPr id="22" name="Tijdelijke aanduiding voor datum 3">
            <a:extLst>
              <a:ext uri="{FF2B5EF4-FFF2-40B4-BE49-F238E27FC236}">
                <a16:creationId xmlns:a16="http://schemas.microsoft.com/office/drawing/2014/main" id="{9F44CC71-2FF3-2C4E-A386-5B7297FCF068}"/>
              </a:ext>
            </a:extLst>
          </p:cNvPr>
          <p:cNvSpPr>
            <a:spLocks noGrp="1"/>
          </p:cNvSpPr>
          <p:nvPr>
            <p:ph type="dt" sz="half" idx="2"/>
          </p:nvPr>
        </p:nvSpPr>
        <p:spPr>
          <a:xfrm>
            <a:off x="8150087" y="6493405"/>
            <a:ext cx="2743200" cy="365125"/>
          </a:xfrm>
          <a:prstGeom prst="rect">
            <a:avLst/>
          </a:prstGeom>
        </p:spPr>
        <p:txBody>
          <a:bodyPr/>
          <a:lstStyle>
            <a:lvl1pPr algn="r">
              <a:defRPr sz="1100">
                <a:solidFill>
                  <a:schemeClr val="tx1"/>
                </a:solidFill>
              </a:defRPr>
            </a:lvl1pPr>
          </a:lstStyle>
          <a:p>
            <a:fld id="{E0D47F0F-CE08-9D49-80A1-D54B4F2F56E5}" type="datetime4">
              <a:rPr lang="nl-NL" smtClean="0"/>
              <a:t>26 januari 2024</a:t>
            </a:fld>
            <a:endParaRPr lang="nl-NL" dirty="0"/>
          </a:p>
        </p:txBody>
      </p:sp>
      <p:sp>
        <p:nvSpPr>
          <p:cNvPr id="23" name="Tijdelijke aanduiding voor dianummer 5">
            <a:extLst>
              <a:ext uri="{FF2B5EF4-FFF2-40B4-BE49-F238E27FC236}">
                <a16:creationId xmlns:a16="http://schemas.microsoft.com/office/drawing/2014/main" id="{229E4719-D31B-5146-B752-529DAC1EF244}"/>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chemeClr val="tx1"/>
                </a:solidFill>
              </a:defRPr>
            </a:lvl1pPr>
          </a:lstStyle>
          <a:p>
            <a:fld id="{46FBC60C-7C9A-F34F-AE35-028B06CCE991}" type="slidenum">
              <a:rPr lang="nl-NL" smtClean="0"/>
              <a:pPr/>
              <a:t>‹#›</a:t>
            </a:fld>
            <a:endParaRPr lang="nl-NL" dirty="0"/>
          </a:p>
        </p:txBody>
      </p:sp>
      <p:pic>
        <p:nvPicPr>
          <p:cNvPr id="11" name="Afbeelding 10">
            <a:extLst>
              <a:ext uri="{FF2B5EF4-FFF2-40B4-BE49-F238E27FC236}">
                <a16:creationId xmlns:a16="http://schemas.microsoft.com/office/drawing/2014/main" id="{AFA61D7B-7EDB-4647-BEB6-D52BA90F867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4" name="Afbeelding 13">
            <a:extLst>
              <a:ext uri="{FF2B5EF4-FFF2-40B4-BE49-F238E27FC236}">
                <a16:creationId xmlns:a16="http://schemas.microsoft.com/office/drawing/2014/main" id="{AA8EE164-119E-F24F-A6CC-2320B1F01D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0800000">
            <a:off x="5655105" y="5989828"/>
            <a:ext cx="881789" cy="895676"/>
          </a:xfrm>
          <a:prstGeom prst="rect">
            <a:avLst/>
          </a:prstGeom>
        </p:spPr>
      </p:pic>
    </p:spTree>
    <p:extLst>
      <p:ext uri="{BB962C8B-B14F-4D97-AF65-F5344CB8AC3E}">
        <p14:creationId xmlns:p14="http://schemas.microsoft.com/office/powerpoint/2010/main" val="90037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8E7D006-4276-EA4D-B86E-DC5F365B25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2D0C799-5068-6748-8326-B3D3584D0E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E709B07-C07B-D04A-BC4F-9A3C864741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BEA1F-BBA0-EE4B-B0F2-8B5AF1F56968}" type="datetimeFigureOut">
              <a:rPr lang="nl-NL" smtClean="0"/>
              <a:t>26-1-2024</a:t>
            </a:fld>
            <a:endParaRPr lang="nl-NL"/>
          </a:p>
        </p:txBody>
      </p:sp>
      <p:sp>
        <p:nvSpPr>
          <p:cNvPr id="5" name="Tijdelijke aanduiding voor voettekst 4">
            <a:extLst>
              <a:ext uri="{FF2B5EF4-FFF2-40B4-BE49-F238E27FC236}">
                <a16:creationId xmlns:a16="http://schemas.microsoft.com/office/drawing/2014/main" id="{1ECDFF56-F0F7-0C4C-B182-77B3DE5343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9F8A248D-5C4E-354F-82EC-C1B2965E01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EB535C-FF53-EA49-B082-181EC9933E94}" type="slidenum">
              <a:rPr lang="nl-NL" smtClean="0"/>
              <a:t>‹#›</a:t>
            </a:fld>
            <a:endParaRPr lang="nl-NL"/>
          </a:p>
        </p:txBody>
      </p:sp>
    </p:spTree>
    <p:extLst>
      <p:ext uri="{BB962C8B-B14F-4D97-AF65-F5344CB8AC3E}">
        <p14:creationId xmlns:p14="http://schemas.microsoft.com/office/powerpoint/2010/main" val="144400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8" r:id="rId4"/>
    <p:sldLayoutId id="2147483652" r:id="rId5"/>
    <p:sldLayoutId id="2147483654" r:id="rId6"/>
    <p:sldLayoutId id="2147483659" r:id="rId7"/>
    <p:sldLayoutId id="2147483655"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mailto:Kjeld.Vinkx@to70.eu" TargetMode="External"/><Relationship Id="rId2" Type="http://schemas.openxmlformats.org/officeDocument/2006/relationships/hyperlink" Target="mailto:Franci.Vanweert@wsp.com" TargetMode="External"/><Relationship Id="rId1" Type="http://schemas.openxmlformats.org/officeDocument/2006/relationships/slideLayout" Target="../slideLayouts/slideLayout9.xml"/><Relationship Id="rId4" Type="http://schemas.openxmlformats.org/officeDocument/2006/relationships/hyperlink" Target="http://www.maa.nl/luchthavenbesluit/"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pic>
        <p:nvPicPr>
          <p:cNvPr id="6" name="Tijdelijke aanduiding voor afbeelding 5" descr="Afbeelding met wolk, buitenshuis, hemel, Luchtfotografie&#10;&#10;Automatisch gegenereerde beschrijving">
            <a:extLst>
              <a:ext uri="{FF2B5EF4-FFF2-40B4-BE49-F238E27FC236}">
                <a16:creationId xmlns:a16="http://schemas.microsoft.com/office/drawing/2014/main" id="{C7A6FCF0-DA27-5161-10DF-81A2C66A2F3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2" name="Tekstvak 1">
            <a:extLst>
              <a:ext uri="{FF2B5EF4-FFF2-40B4-BE49-F238E27FC236}">
                <a16:creationId xmlns:a16="http://schemas.microsoft.com/office/drawing/2014/main" id="{87868385-784B-3690-8F62-53C6077C7E2D}"/>
              </a:ext>
            </a:extLst>
          </p:cNvPr>
          <p:cNvSpPr txBox="1"/>
          <p:nvPr/>
        </p:nvSpPr>
        <p:spPr>
          <a:xfrm>
            <a:off x="8612776" y="4302035"/>
            <a:ext cx="3579223" cy="954107"/>
          </a:xfrm>
          <a:prstGeom prst="rect">
            <a:avLst/>
          </a:prstGeom>
          <a:noFill/>
        </p:spPr>
        <p:txBody>
          <a:bodyPr wrap="square" rtlCol="0">
            <a:spAutoFit/>
          </a:bodyPr>
          <a:lstStyle/>
          <a:p>
            <a:r>
              <a:rPr lang="nl-NL" sz="2800" dirty="0"/>
              <a:t>Informatiebijeenkomst m.e.r.-beoordeling LHB </a:t>
            </a:r>
          </a:p>
        </p:txBody>
      </p:sp>
    </p:spTree>
    <p:extLst>
      <p:ext uri="{BB962C8B-B14F-4D97-AF65-F5344CB8AC3E}">
        <p14:creationId xmlns:p14="http://schemas.microsoft.com/office/powerpoint/2010/main" val="10669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fontScale="92500" lnSpcReduction="20000"/>
          </a:bodyPr>
          <a:lstStyle/>
          <a:p>
            <a:pPr marL="0" indent="0"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19.00 uur	Welkomstwoord (Hermie Keulen)</a:t>
            </a:r>
            <a:endParaRPr lang="nl-NL" sz="1800" dirty="0">
              <a:effectLst/>
              <a:latin typeface="Calibri" panose="020F0502020204030204" pitchFamily="34" charset="0"/>
              <a:ea typeface="Calibri" panose="020F0502020204030204" pitchFamily="34" charset="0"/>
            </a:endParaRPr>
          </a:p>
          <a:p>
            <a:pPr marL="0" indent="0" algn="l"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19.05 uur	Deel 1: </a:t>
            </a:r>
            <a:r>
              <a:rPr lang="nl-NL" dirty="0">
                <a:solidFill>
                  <a:srgbClr val="262626"/>
                </a:solidFill>
                <a:latin typeface="Barlow" panose="00000500000000000000" pitchFamily="2" charset="0"/>
                <a:ea typeface="Calibri" panose="020F0502020204030204" pitchFamily="34" charset="0"/>
              </a:rPr>
              <a:t>Toekomstig vliegscenario MAA (Jonas Van Stekelenburg)</a:t>
            </a:r>
            <a:endParaRPr lang="nl-NL" sz="1800" dirty="0">
              <a:solidFill>
                <a:srgbClr val="262626"/>
              </a:solidFill>
              <a:effectLst/>
              <a:latin typeface="Barlow" panose="00000500000000000000" pitchFamily="2" charset="0"/>
              <a:ea typeface="Calibri" panose="020F0502020204030204" pitchFamily="34" charset="0"/>
            </a:endParaRPr>
          </a:p>
          <a:p>
            <a:pPr marL="0" indent="0" algn="l"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19.20 uur	Deel 2: Informatie m.e.r.-beoordeling </a:t>
            </a:r>
          </a:p>
          <a:p>
            <a:pPr marL="0" indent="0" algn="l" fontAlgn="base">
              <a:buNone/>
              <a:tabLst>
                <a:tab pos="1254125" algn="l"/>
              </a:tabLst>
            </a:pPr>
            <a:r>
              <a:rPr lang="nl-NL" dirty="0">
                <a:solidFill>
                  <a:srgbClr val="262626"/>
                </a:solidFill>
                <a:latin typeface="Barlow" panose="00000500000000000000" pitchFamily="2" charset="0"/>
                <a:ea typeface="Calibri" panose="020F0502020204030204" pitchFamily="34" charset="0"/>
              </a:rPr>
              <a:t>		1. Algemeen en voortgang (Franci Vanweert)</a:t>
            </a:r>
          </a:p>
          <a:p>
            <a:pPr marL="0" indent="0" algn="l"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		2. Geluid,  externe veiligheid, klimaat en ruimtegebruik (K</a:t>
            </a:r>
            <a:r>
              <a:rPr lang="nl-NL" dirty="0">
                <a:solidFill>
                  <a:srgbClr val="262626"/>
                </a:solidFill>
                <a:latin typeface="Barlow" panose="00000500000000000000" pitchFamily="2" charset="0"/>
                <a:ea typeface="Calibri" panose="020F0502020204030204" pitchFamily="34" charset="0"/>
              </a:rPr>
              <a:t>jeld</a:t>
            </a:r>
            <a:r>
              <a:rPr lang="nl-NL" sz="1800" dirty="0">
                <a:solidFill>
                  <a:srgbClr val="262626"/>
                </a:solidFill>
                <a:effectLst/>
                <a:latin typeface="Barlow" panose="00000500000000000000" pitchFamily="2" charset="0"/>
                <a:ea typeface="Calibri" panose="020F0502020204030204" pitchFamily="34" charset="0"/>
              </a:rPr>
              <a:t> Vinkx)</a:t>
            </a:r>
            <a:endParaRPr lang="nl-NL" sz="1800" dirty="0">
              <a:effectLst/>
              <a:latin typeface="Calibri" panose="020F0502020204030204" pitchFamily="34" charset="0"/>
              <a:ea typeface="Calibri" panose="020F0502020204030204" pitchFamily="34" charset="0"/>
            </a:endParaRPr>
          </a:p>
          <a:p>
            <a:pPr marL="0" indent="0" algn="l"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	        	3. Luchtkwaliteit, stikstof, geur, zeer zorgwekkende stoffen, gezondheid en 		overige aspecten (Franci Vanweert)</a:t>
            </a:r>
            <a:endParaRPr lang="nl-NL" sz="1800" dirty="0">
              <a:effectLst/>
              <a:latin typeface="Calibri" panose="020F0502020204030204" pitchFamily="34" charset="0"/>
              <a:ea typeface="Calibri" panose="020F0502020204030204" pitchFamily="34" charset="0"/>
            </a:endParaRPr>
          </a:p>
          <a:p>
            <a:pPr marL="0" indent="0" algn="l"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20.20 uur	Pauze</a:t>
            </a:r>
            <a:endParaRPr lang="nl-NL" sz="1800" dirty="0">
              <a:effectLst/>
              <a:latin typeface="Calibri" panose="020F0502020204030204" pitchFamily="34" charset="0"/>
              <a:ea typeface="Calibri" panose="020F0502020204030204" pitchFamily="34" charset="0"/>
            </a:endParaRPr>
          </a:p>
          <a:p>
            <a:pPr marL="0" indent="0" algn="l" defTabSz="628650" fontAlgn="base">
              <a:buNone/>
              <a:tabLst>
                <a:tab pos="1254125" algn="l"/>
              </a:tabLst>
            </a:pPr>
            <a:r>
              <a:rPr lang="nl-NL" sz="1800" dirty="0">
                <a:solidFill>
                  <a:srgbClr val="262626"/>
                </a:solidFill>
                <a:effectLst/>
                <a:latin typeface="Barlow" panose="00000500000000000000" pitchFamily="2" charset="0"/>
                <a:ea typeface="Calibri" panose="020F0502020204030204" pitchFamily="34" charset="0"/>
              </a:rPr>
              <a:t>20.30 uur	Deel 3: Gelegenheid tot het individueel stellen van vragen</a:t>
            </a:r>
            <a:endParaRPr lang="nl-NL" dirty="0"/>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p:txBody>
          <a:bodyPr/>
          <a:lstStyle/>
          <a:p>
            <a:r>
              <a:rPr lang="nl-NL" dirty="0">
                <a:latin typeface="Arial"/>
                <a:cs typeface="Arial"/>
              </a:rPr>
              <a:t>Programma</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761241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Afbeelding met tekst, lucht, buiten, gebouw&#10;&#10;Automatisch gegenereerde beschrijving">
            <a:extLst>
              <a:ext uri="{FF2B5EF4-FFF2-40B4-BE49-F238E27FC236}">
                <a16:creationId xmlns:a16="http://schemas.microsoft.com/office/drawing/2014/main" id="{054C03C3-A947-314D-A398-EBC2C1035A3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sp>
        <p:nvSpPr>
          <p:cNvPr id="2" name="Tekstvak 1">
            <a:extLst>
              <a:ext uri="{FF2B5EF4-FFF2-40B4-BE49-F238E27FC236}">
                <a16:creationId xmlns:a16="http://schemas.microsoft.com/office/drawing/2014/main" id="{1FE136C9-4746-157E-26C0-EA1F24FF8817}"/>
              </a:ext>
            </a:extLst>
          </p:cNvPr>
          <p:cNvSpPr txBox="1"/>
          <p:nvPr/>
        </p:nvSpPr>
        <p:spPr>
          <a:xfrm>
            <a:off x="8612776" y="4302035"/>
            <a:ext cx="3579223" cy="954107"/>
          </a:xfrm>
          <a:prstGeom prst="rect">
            <a:avLst/>
          </a:prstGeom>
          <a:noFill/>
        </p:spPr>
        <p:txBody>
          <a:bodyPr wrap="square" rtlCol="0">
            <a:spAutoFit/>
          </a:bodyPr>
          <a:lstStyle/>
          <a:p>
            <a:r>
              <a:rPr lang="nl-NL" sz="2800" dirty="0"/>
              <a:t>Deel 1: Toekomstig vliegscenario MAA</a:t>
            </a:r>
          </a:p>
        </p:txBody>
      </p:sp>
    </p:spTree>
    <p:extLst>
      <p:ext uri="{BB962C8B-B14F-4D97-AF65-F5344CB8AC3E}">
        <p14:creationId xmlns:p14="http://schemas.microsoft.com/office/powerpoint/2010/main" val="133334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2477193"/>
            <a:ext cx="9177612" cy="3890355"/>
          </a:xfrm>
        </p:spPr>
        <p:txBody>
          <a:bodyPr vert="horz" lIns="0" tIns="45720" rIns="91440" bIns="45720" rtlCol="0" anchor="t">
            <a:normAutofit fontScale="70000" lnSpcReduction="20000"/>
          </a:bodyPr>
          <a:lstStyle/>
          <a:p>
            <a:pPr fontAlgn="base">
              <a:lnSpc>
                <a:spcPct val="110000"/>
              </a:lnSpc>
            </a:pPr>
            <a:r>
              <a:rPr lang="nl-NL" sz="1900" dirty="0">
                <a:solidFill>
                  <a:srgbClr val="262626"/>
                </a:solidFill>
                <a:latin typeface="Barlow" panose="00000500000000000000" pitchFamily="2" charset="0"/>
              </a:rPr>
              <a:t>Besluit PS toekomst MAA: 	</a:t>
            </a:r>
          </a:p>
          <a:p>
            <a:pPr lvl="1" fontAlgn="base">
              <a:lnSpc>
                <a:spcPct val="110000"/>
              </a:lnSpc>
            </a:pPr>
            <a:r>
              <a:rPr lang="nl-NL" sz="1900" dirty="0">
                <a:solidFill>
                  <a:srgbClr val="262626"/>
                </a:solidFill>
                <a:latin typeface="Barlow" panose="00000500000000000000" pitchFamily="2" charset="0"/>
              </a:rPr>
              <a:t>Financiering</a:t>
            </a:r>
          </a:p>
          <a:p>
            <a:pPr lvl="1" fontAlgn="base">
              <a:lnSpc>
                <a:spcPct val="110000"/>
              </a:lnSpc>
            </a:pPr>
            <a:r>
              <a:rPr lang="nl-NL" sz="1900" dirty="0">
                <a:solidFill>
                  <a:srgbClr val="262626"/>
                </a:solidFill>
                <a:latin typeface="Barlow" panose="00000500000000000000" pitchFamily="2" charset="0"/>
              </a:rPr>
              <a:t>Businessplan MAA</a:t>
            </a:r>
          </a:p>
          <a:p>
            <a:pPr lvl="1" fontAlgn="base">
              <a:lnSpc>
                <a:spcPct val="110000"/>
              </a:lnSpc>
            </a:pPr>
            <a:r>
              <a:rPr lang="nl-NL" sz="1900" dirty="0">
                <a:solidFill>
                  <a:srgbClr val="262626"/>
                </a:solidFill>
                <a:latin typeface="Barlow" panose="00000500000000000000" pitchFamily="2" charset="0"/>
              </a:rPr>
              <a:t>Doelstelling EGH</a:t>
            </a:r>
          </a:p>
          <a:p>
            <a:pPr lvl="1" fontAlgn="base">
              <a:lnSpc>
                <a:spcPct val="110000"/>
              </a:lnSpc>
            </a:pPr>
            <a:r>
              <a:rPr lang="nl-NL" sz="1900" dirty="0">
                <a:solidFill>
                  <a:srgbClr val="262626"/>
                </a:solidFill>
                <a:latin typeface="Barlow" panose="00000500000000000000" pitchFamily="2" charset="0"/>
              </a:rPr>
              <a:t>Omgevingsfonds</a:t>
            </a:r>
          </a:p>
          <a:p>
            <a:pPr fontAlgn="base">
              <a:lnSpc>
                <a:spcPct val="110000"/>
              </a:lnSpc>
            </a:pPr>
            <a:r>
              <a:rPr lang="nl-NL" sz="1900" dirty="0">
                <a:solidFill>
                  <a:srgbClr val="262626"/>
                </a:solidFill>
                <a:latin typeface="Barlow" panose="00000500000000000000" pitchFamily="2" charset="0"/>
              </a:rPr>
              <a:t>Rol MAA:</a:t>
            </a:r>
          </a:p>
          <a:p>
            <a:pPr lvl="1" fontAlgn="base">
              <a:lnSpc>
                <a:spcPct val="110000"/>
              </a:lnSpc>
            </a:pPr>
            <a:r>
              <a:rPr lang="nl-NL" sz="1900" dirty="0">
                <a:solidFill>
                  <a:srgbClr val="262626"/>
                </a:solidFill>
                <a:latin typeface="Barlow" panose="00000500000000000000" pitchFamily="2" charset="0"/>
              </a:rPr>
              <a:t>Aanvraag LHB laten opstellen en indienen</a:t>
            </a:r>
          </a:p>
          <a:p>
            <a:pPr lvl="1" fontAlgn="base">
              <a:lnSpc>
                <a:spcPct val="110000"/>
              </a:lnSpc>
            </a:pPr>
            <a:r>
              <a:rPr lang="nl-NL" sz="1900" dirty="0" err="1">
                <a:solidFill>
                  <a:srgbClr val="262626"/>
                </a:solidFill>
                <a:latin typeface="Barlow" panose="00000500000000000000" pitchFamily="2" charset="0"/>
              </a:rPr>
              <a:t>M.e.r</a:t>
            </a:r>
            <a:r>
              <a:rPr lang="nl-NL" sz="1900" dirty="0">
                <a:solidFill>
                  <a:srgbClr val="262626"/>
                </a:solidFill>
                <a:latin typeface="Barlow" panose="00000500000000000000" pitchFamily="2" charset="0"/>
              </a:rPr>
              <a:t>.-beoordeling laten opstellen</a:t>
            </a:r>
          </a:p>
          <a:p>
            <a:pPr fontAlgn="base">
              <a:lnSpc>
                <a:spcPct val="110000"/>
              </a:lnSpc>
            </a:pPr>
            <a:r>
              <a:rPr lang="nl-NL" sz="1900" dirty="0">
                <a:solidFill>
                  <a:schemeClr val="tx1"/>
                </a:solidFill>
                <a:latin typeface="Barlow" panose="00000500000000000000" pitchFamily="2" charset="0"/>
              </a:rPr>
              <a:t>Welke activiteit gaat MAA aanvragen en laten </a:t>
            </a:r>
            <a:r>
              <a:rPr lang="nl-NL" sz="1900" dirty="0" err="1">
                <a:solidFill>
                  <a:schemeClr val="tx1"/>
                </a:solidFill>
                <a:latin typeface="Barlow" panose="00000500000000000000" pitchFamily="2" charset="0"/>
              </a:rPr>
              <a:t>be</a:t>
            </a:r>
            <a:r>
              <a:rPr lang="nl-NL" sz="1900" dirty="0">
                <a:solidFill>
                  <a:schemeClr val="tx1"/>
                </a:solidFill>
                <a:latin typeface="Barlow" panose="00000500000000000000" pitchFamily="2" charset="0"/>
              </a:rPr>
              <a:t>-</a:t>
            </a:r>
            <a:r>
              <a:rPr lang="nl-NL" sz="1900" dirty="0" err="1">
                <a:solidFill>
                  <a:schemeClr val="tx1"/>
                </a:solidFill>
                <a:latin typeface="Barlow" panose="00000500000000000000" pitchFamily="2" charset="0"/>
              </a:rPr>
              <a:t>mer-en</a:t>
            </a:r>
            <a:r>
              <a:rPr lang="nl-NL" sz="1900" dirty="0">
                <a:solidFill>
                  <a:schemeClr val="tx1"/>
                </a:solidFill>
                <a:latin typeface="Barlow" panose="00000500000000000000" pitchFamily="2" charset="0"/>
              </a:rPr>
              <a:t>? </a:t>
            </a:r>
          </a:p>
          <a:p>
            <a:pPr lvl="1" fontAlgn="base">
              <a:lnSpc>
                <a:spcPct val="110000"/>
              </a:lnSpc>
            </a:pPr>
            <a:r>
              <a:rPr lang="nl-NL" sz="1900" dirty="0">
                <a:solidFill>
                  <a:schemeClr val="tx1"/>
                </a:solidFill>
                <a:latin typeface="Barlow" panose="00000500000000000000" pitchFamily="2" charset="0"/>
              </a:rPr>
              <a:t>Business</a:t>
            </a:r>
            <a:r>
              <a:rPr lang="en-US" sz="1900" dirty="0">
                <a:solidFill>
                  <a:schemeClr val="tx1"/>
                </a:solidFill>
                <a:latin typeface="Barlow" panose="00000500000000000000" pitchFamily="2" charset="0"/>
              </a:rPr>
              <a:t>plan MAA 2025 – 2029, </a:t>
            </a:r>
            <a:r>
              <a:rPr lang="en-US" sz="1900" dirty="0" err="1">
                <a:solidFill>
                  <a:schemeClr val="tx1"/>
                </a:solidFill>
                <a:latin typeface="Barlow" panose="00000500000000000000" pitchFamily="2" charset="0"/>
              </a:rPr>
              <a:t>passend</a:t>
            </a:r>
            <a:r>
              <a:rPr lang="en-US" sz="1900" dirty="0">
                <a:solidFill>
                  <a:schemeClr val="tx1"/>
                </a:solidFill>
                <a:latin typeface="Barlow" panose="00000500000000000000" pitchFamily="2" charset="0"/>
              </a:rPr>
              <a:t> binnen </a:t>
            </a:r>
            <a:r>
              <a:rPr lang="en-US" sz="1900" dirty="0" err="1">
                <a:solidFill>
                  <a:schemeClr val="tx1"/>
                </a:solidFill>
                <a:latin typeface="Barlow" panose="00000500000000000000" pitchFamily="2" charset="0"/>
              </a:rPr>
              <a:t>doelstelling</a:t>
            </a:r>
            <a:r>
              <a:rPr lang="en-US" sz="1900" dirty="0">
                <a:solidFill>
                  <a:schemeClr val="tx1"/>
                </a:solidFill>
                <a:latin typeface="Barlow" panose="00000500000000000000" pitchFamily="2" charset="0"/>
              </a:rPr>
              <a:t> EGH </a:t>
            </a:r>
            <a:r>
              <a:rPr lang="en-US" sz="1900" dirty="0" err="1">
                <a:solidFill>
                  <a:schemeClr val="tx1"/>
                </a:solidFill>
                <a:latin typeface="Barlow" panose="00000500000000000000" pitchFamily="2" charset="0"/>
              </a:rPr>
              <a:t>volgens</a:t>
            </a:r>
            <a:r>
              <a:rPr lang="en-US" sz="1900" dirty="0">
                <a:solidFill>
                  <a:schemeClr val="tx1"/>
                </a:solidFill>
                <a:latin typeface="Barlow" panose="00000500000000000000" pitchFamily="2" charset="0"/>
              </a:rPr>
              <a:t> Van </a:t>
            </a:r>
            <a:r>
              <a:rPr lang="en-US" sz="1900" dirty="0" err="1">
                <a:solidFill>
                  <a:schemeClr val="tx1"/>
                </a:solidFill>
                <a:latin typeface="Barlow" panose="00000500000000000000" pitchFamily="2" charset="0"/>
              </a:rPr>
              <a:t>Geel</a:t>
            </a:r>
            <a:r>
              <a:rPr lang="en-US" sz="1900" dirty="0">
                <a:solidFill>
                  <a:schemeClr val="tx1"/>
                </a:solidFill>
                <a:latin typeface="Barlow" panose="00000500000000000000" pitchFamily="2" charset="0"/>
              </a:rPr>
              <a:t>, </a:t>
            </a:r>
            <a:r>
              <a:rPr lang="en-US" sz="1900" dirty="0" err="1">
                <a:solidFill>
                  <a:schemeClr val="tx1"/>
                </a:solidFill>
                <a:latin typeface="Barlow" panose="00000500000000000000" pitchFamily="2" charset="0"/>
              </a:rPr>
              <a:t>uitgaande</a:t>
            </a:r>
            <a:r>
              <a:rPr lang="en-US" sz="1900" dirty="0">
                <a:solidFill>
                  <a:schemeClr val="tx1"/>
                </a:solidFill>
                <a:latin typeface="Barlow" panose="00000500000000000000" pitchFamily="2" charset="0"/>
              </a:rPr>
              <a:t> van:</a:t>
            </a:r>
            <a:endParaRPr lang="nl-NL" sz="1900" dirty="0">
              <a:solidFill>
                <a:schemeClr val="tx1"/>
              </a:solidFill>
              <a:latin typeface="Barlow" panose="00000500000000000000" pitchFamily="2" charset="0"/>
            </a:endParaRPr>
          </a:p>
          <a:p>
            <a:pPr lvl="2" fontAlgn="base">
              <a:lnSpc>
                <a:spcPct val="110000"/>
              </a:lnSpc>
            </a:pPr>
            <a:r>
              <a:rPr lang="nl-NL" sz="1900" dirty="0">
                <a:solidFill>
                  <a:schemeClr val="tx1"/>
                </a:solidFill>
                <a:latin typeface="Barlow" panose="00000500000000000000" pitchFamily="2" charset="0"/>
              </a:rPr>
              <a:t>8.127 vliegbewegingen voor commerciële doeleinden (vracht en passagiers)</a:t>
            </a:r>
          </a:p>
          <a:p>
            <a:pPr lvl="2" fontAlgn="base">
              <a:lnSpc>
                <a:spcPct val="110000"/>
              </a:lnSpc>
            </a:pPr>
            <a:r>
              <a:rPr lang="nl-NL" sz="1900" dirty="0">
                <a:solidFill>
                  <a:schemeClr val="tx1"/>
                </a:solidFill>
                <a:latin typeface="Barlow" panose="00000500000000000000" pitchFamily="2" charset="0"/>
              </a:rPr>
              <a:t>8.328 overige vliegbewegingen (i.c. </a:t>
            </a:r>
            <a:r>
              <a:rPr lang="nl-NL" sz="1900" dirty="0" err="1">
                <a:solidFill>
                  <a:schemeClr val="tx1"/>
                </a:solidFill>
                <a:latin typeface="Barlow" panose="00000500000000000000" pitchFamily="2" charset="0"/>
              </a:rPr>
              <a:t>general</a:t>
            </a:r>
            <a:r>
              <a:rPr lang="nl-NL" sz="1900" dirty="0">
                <a:solidFill>
                  <a:schemeClr val="tx1"/>
                </a:solidFill>
                <a:latin typeface="Barlow" panose="00000500000000000000" pitchFamily="2" charset="0"/>
              </a:rPr>
              <a:t> </a:t>
            </a:r>
            <a:r>
              <a:rPr lang="nl-NL" sz="1900" dirty="0" err="1">
                <a:solidFill>
                  <a:schemeClr val="tx1"/>
                </a:solidFill>
                <a:latin typeface="Barlow" panose="00000500000000000000" pitchFamily="2" charset="0"/>
              </a:rPr>
              <a:t>aviation</a:t>
            </a:r>
            <a:r>
              <a:rPr lang="nl-NL" sz="1900" dirty="0">
                <a:solidFill>
                  <a:schemeClr val="tx1"/>
                </a:solidFill>
                <a:latin typeface="Barlow" panose="00000500000000000000" pitchFamily="2" charset="0"/>
              </a:rPr>
              <a:t> en circuitvluchten) </a:t>
            </a:r>
          </a:p>
          <a:p>
            <a:pPr lvl="1" fontAlgn="base">
              <a:lnSpc>
                <a:spcPct val="110000"/>
              </a:lnSpc>
            </a:pPr>
            <a:r>
              <a:rPr lang="nl-NL" sz="1900" dirty="0">
                <a:solidFill>
                  <a:schemeClr val="tx1"/>
                </a:solidFill>
                <a:latin typeface="Barlow" panose="00000500000000000000" pitchFamily="2" charset="0"/>
              </a:rPr>
              <a:t>Aanpassing baanlengte van 2.500 meter naar 2.750 meter</a:t>
            </a:r>
          </a:p>
          <a:p>
            <a:pPr lvl="1" fontAlgn="base">
              <a:lnSpc>
                <a:spcPct val="110000"/>
              </a:lnSpc>
            </a:pPr>
            <a:r>
              <a:rPr lang="nl-NL" sz="1900" dirty="0">
                <a:solidFill>
                  <a:schemeClr val="tx1"/>
                </a:solidFill>
                <a:latin typeface="Barlow" panose="00000500000000000000" pitchFamily="2" charset="0"/>
              </a:rPr>
              <a:t>Wijziging openingsuren: geen vluchten tussen 06,00 en 07,00 uur</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6211399" cy="884190"/>
          </a:xfrm>
        </p:spPr>
        <p:txBody>
          <a:bodyPr>
            <a:normAutofit fontScale="90000"/>
          </a:bodyPr>
          <a:lstStyle/>
          <a:p>
            <a:r>
              <a:rPr lang="nl-NL" dirty="0">
                <a:latin typeface="Arial"/>
                <a:cs typeface="Arial"/>
              </a:rPr>
              <a:t>Toekomstig vliegscenario MAA</a:t>
            </a:r>
            <a:endParaRPr lang="nl-NL" dirty="0"/>
          </a:p>
        </p:txBody>
      </p:sp>
    </p:spTree>
    <p:extLst>
      <p:ext uri="{BB962C8B-B14F-4D97-AF65-F5344CB8AC3E}">
        <p14:creationId xmlns:p14="http://schemas.microsoft.com/office/powerpoint/2010/main" val="1126142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69"/>
            <a:ext cx="9177612" cy="3237979"/>
          </a:xfrm>
        </p:spPr>
        <p:txBody>
          <a:bodyPr vert="horz" lIns="0" tIns="45720" rIns="91440" bIns="45720" rtlCol="0" anchor="t">
            <a:normAutofit/>
          </a:bodyPr>
          <a:lstStyle/>
          <a:p>
            <a:pPr marL="57150" fontAlgn="base"/>
            <a:r>
              <a:rPr lang="nl-NL" sz="1500" dirty="0">
                <a:solidFill>
                  <a:srgbClr val="262626"/>
                </a:solidFill>
                <a:latin typeface="Barlow" panose="00000500000000000000" pitchFamily="2" charset="0"/>
              </a:rPr>
              <a:t>Aanvraag versus Besluit PS: </a:t>
            </a:r>
          </a:p>
          <a:p>
            <a:pPr marL="514350" lvl="1" fontAlgn="base"/>
            <a:r>
              <a:rPr lang="nl-NL" sz="1500" dirty="0">
                <a:solidFill>
                  <a:srgbClr val="262626"/>
                </a:solidFill>
                <a:latin typeface="Barlow" panose="00000500000000000000" pitchFamily="2" charset="0"/>
              </a:rPr>
              <a:t>Aanvraag </a:t>
            </a:r>
            <a:r>
              <a:rPr lang="nl-NL" sz="1500" dirty="0" err="1">
                <a:solidFill>
                  <a:srgbClr val="262626"/>
                </a:solidFill>
                <a:latin typeface="Barlow" panose="00000500000000000000" pitchFamily="2" charset="0"/>
              </a:rPr>
              <a:t>matcht</a:t>
            </a:r>
            <a:r>
              <a:rPr lang="nl-NL" sz="1500" dirty="0">
                <a:solidFill>
                  <a:srgbClr val="262626"/>
                </a:solidFill>
                <a:latin typeface="Barlow" panose="00000500000000000000" pitchFamily="2" charset="0"/>
              </a:rPr>
              <a:t> met:</a:t>
            </a:r>
          </a:p>
          <a:p>
            <a:pPr marL="971550" lvl="2" fontAlgn="base"/>
            <a:r>
              <a:rPr lang="nl-NL" sz="1500" dirty="0">
                <a:solidFill>
                  <a:srgbClr val="262626"/>
                </a:solidFill>
                <a:latin typeface="Barlow" panose="00000500000000000000" pitchFamily="2" charset="0"/>
              </a:rPr>
              <a:t>Businessplan MAA voor het scenario 2025 en doelstelling #EGH volgens de Van Geel systematiek</a:t>
            </a:r>
          </a:p>
          <a:p>
            <a:pPr marL="971550" lvl="2" fontAlgn="base"/>
            <a:r>
              <a:rPr lang="nl-NL" sz="1500" dirty="0">
                <a:solidFill>
                  <a:srgbClr val="262626"/>
                </a:solidFill>
                <a:latin typeface="Barlow" panose="00000500000000000000" pitchFamily="2" charset="0"/>
              </a:rPr>
              <a:t>Besluit PS d.d. 16.12.2022</a:t>
            </a:r>
          </a:p>
          <a:p>
            <a:pPr marL="971550" lvl="2" fontAlgn="base"/>
            <a:r>
              <a:rPr lang="nl-NL" sz="1500" dirty="0">
                <a:solidFill>
                  <a:srgbClr val="262626"/>
                </a:solidFill>
                <a:latin typeface="Barlow" panose="00000500000000000000" pitchFamily="2" charset="0"/>
              </a:rPr>
              <a:t>Amendement 145 zoals door PS besloten op 03.06.2022</a:t>
            </a:r>
          </a:p>
          <a:p>
            <a:pPr marL="514350" lvl="1" fontAlgn="base"/>
            <a:r>
              <a:rPr lang="nl-NL" sz="1500" dirty="0">
                <a:solidFill>
                  <a:srgbClr val="262626"/>
                </a:solidFill>
                <a:latin typeface="Barlow" panose="00000500000000000000" pitchFamily="2" charset="0"/>
              </a:rPr>
              <a:t>Min. I&amp;W heeft MAA gevraagd om geluidbelastingen te bepalen volgens Doc29</a:t>
            </a: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6211399" cy="884190"/>
          </a:xfrm>
        </p:spPr>
        <p:txBody>
          <a:bodyPr>
            <a:normAutofit fontScale="90000"/>
          </a:bodyPr>
          <a:lstStyle/>
          <a:p>
            <a:r>
              <a:rPr lang="nl-NL" dirty="0">
                <a:latin typeface="Arial"/>
                <a:cs typeface="Arial"/>
              </a:rPr>
              <a:t>Toekomstig vliegscenario MAA</a:t>
            </a:r>
            <a:endParaRPr lang="nl-NL" dirty="0"/>
          </a:p>
        </p:txBody>
      </p:sp>
    </p:spTree>
    <p:extLst>
      <p:ext uri="{BB962C8B-B14F-4D97-AF65-F5344CB8AC3E}">
        <p14:creationId xmlns:p14="http://schemas.microsoft.com/office/powerpoint/2010/main" val="1454584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pic>
        <p:nvPicPr>
          <p:cNvPr id="7" name="Tijdelijke aanduiding voor afbeelding 6" descr="Afbeelding met buitenshuis, grond, voertuig, kruising&#10;&#10;Automatisch gegenereerde beschrijving">
            <a:extLst>
              <a:ext uri="{FF2B5EF4-FFF2-40B4-BE49-F238E27FC236}">
                <a16:creationId xmlns:a16="http://schemas.microsoft.com/office/drawing/2014/main" id="{35842429-1EB8-FA5E-FA69-1C7D45D0CE6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2" name="Tekstvak 1">
            <a:extLst>
              <a:ext uri="{FF2B5EF4-FFF2-40B4-BE49-F238E27FC236}">
                <a16:creationId xmlns:a16="http://schemas.microsoft.com/office/drawing/2014/main" id="{467D93CC-B602-3EB0-DC3C-EE4C97CF7873}"/>
              </a:ext>
            </a:extLst>
          </p:cNvPr>
          <p:cNvSpPr txBox="1"/>
          <p:nvPr/>
        </p:nvSpPr>
        <p:spPr>
          <a:xfrm>
            <a:off x="8612776" y="4302035"/>
            <a:ext cx="3579223" cy="954107"/>
          </a:xfrm>
          <a:prstGeom prst="rect">
            <a:avLst/>
          </a:prstGeom>
          <a:noFill/>
        </p:spPr>
        <p:txBody>
          <a:bodyPr wrap="square" rtlCol="0">
            <a:spAutoFit/>
          </a:bodyPr>
          <a:lstStyle/>
          <a:p>
            <a:r>
              <a:rPr lang="nl-NL" sz="2800" dirty="0"/>
              <a:t>Deel 2: informatie m.e.r.-beoordeling</a:t>
            </a:r>
          </a:p>
        </p:txBody>
      </p:sp>
    </p:spTree>
    <p:extLst>
      <p:ext uri="{BB962C8B-B14F-4D97-AF65-F5344CB8AC3E}">
        <p14:creationId xmlns:p14="http://schemas.microsoft.com/office/powerpoint/2010/main" val="484340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10357472" cy="2832610"/>
          </a:xfrm>
        </p:spPr>
        <p:txBody>
          <a:bodyPr vert="horz" lIns="0" tIns="45720" rIns="91440" bIns="45720" rtlCol="0" anchor="t">
            <a:normAutofit/>
          </a:bodyPr>
          <a:lstStyle/>
          <a:p>
            <a:pPr fontAlgn="base"/>
            <a:r>
              <a:rPr lang="nl-NL" sz="1500" dirty="0" err="1">
                <a:solidFill>
                  <a:srgbClr val="262626"/>
                </a:solidFill>
                <a:latin typeface="Barlow" panose="00000500000000000000" pitchFamily="2" charset="0"/>
                <a:ea typeface="Calibri" panose="020F0502020204030204" pitchFamily="34" charset="0"/>
              </a:rPr>
              <a:t>Wnb</a:t>
            </a:r>
            <a:r>
              <a:rPr lang="nl-NL" sz="1500" dirty="0">
                <a:solidFill>
                  <a:srgbClr val="262626"/>
                </a:solidFill>
                <a:latin typeface="Barlow" panose="00000500000000000000" pitchFamily="2" charset="0"/>
                <a:ea typeface="Calibri" panose="020F0502020204030204" pitchFamily="34" charset="0"/>
              </a:rPr>
              <a:t>-vergunning</a:t>
            </a:r>
          </a:p>
          <a:p>
            <a:pPr fontAlgn="base"/>
            <a:r>
              <a:rPr lang="nl-NL" sz="1500" dirty="0">
                <a:solidFill>
                  <a:srgbClr val="262626"/>
                </a:solidFill>
                <a:latin typeface="Barlow" panose="00000500000000000000" pitchFamily="2" charset="0"/>
                <a:ea typeface="Calibri" panose="020F0502020204030204" pitchFamily="34" charset="0"/>
              </a:rPr>
              <a:t>PIP 					gecoördineerd</a:t>
            </a:r>
          </a:p>
          <a:p>
            <a:pPr fontAlgn="base"/>
            <a:r>
              <a:rPr lang="nl-NL" sz="1500" dirty="0">
                <a:solidFill>
                  <a:srgbClr val="262626"/>
                </a:solidFill>
                <a:latin typeface="Barlow" panose="00000500000000000000" pitchFamily="2" charset="0"/>
                <a:ea typeface="Calibri" panose="020F0502020204030204" pitchFamily="34" charset="0"/>
              </a:rPr>
              <a:t>Omgevingsvergunning			(ontwerpen gepubliceerd op  15, resp. 28 december 2023)</a:t>
            </a: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r>
              <a:rPr lang="nl-NL" sz="1500" dirty="0" err="1">
                <a:solidFill>
                  <a:srgbClr val="262626"/>
                </a:solidFill>
                <a:latin typeface="Barlow" panose="00000500000000000000" pitchFamily="2" charset="0"/>
                <a:ea typeface="Calibri" panose="020F0502020204030204" pitchFamily="34" charset="0"/>
              </a:rPr>
              <a:t>M.e.r</a:t>
            </a:r>
            <a:r>
              <a:rPr lang="nl-NL" sz="1500" dirty="0">
                <a:solidFill>
                  <a:srgbClr val="262626"/>
                </a:solidFill>
                <a:latin typeface="Barlow" panose="00000500000000000000" pitchFamily="2" charset="0"/>
                <a:ea typeface="Calibri" panose="020F0502020204030204" pitchFamily="34" charset="0"/>
              </a:rPr>
              <a:t>.-beoordeling LHB</a:t>
            </a:r>
          </a:p>
          <a:p>
            <a:pPr fontAlgn="base"/>
            <a:r>
              <a:rPr lang="nl-NL" sz="1500" dirty="0">
                <a:solidFill>
                  <a:srgbClr val="262626"/>
                </a:solidFill>
                <a:latin typeface="Barlow" panose="00000500000000000000" pitchFamily="2" charset="0"/>
                <a:ea typeface="Calibri" panose="020F0502020204030204" pitchFamily="34" charset="0"/>
              </a:rPr>
              <a:t>Aanvraag Luchthavenbesluit</a:t>
            </a: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10357472" cy="884190"/>
          </a:xfrm>
        </p:spPr>
        <p:txBody>
          <a:bodyPr>
            <a:normAutofit/>
          </a:bodyPr>
          <a:lstStyle/>
          <a:p>
            <a:r>
              <a:rPr lang="nl-NL" dirty="0" err="1">
                <a:latin typeface="Arial"/>
                <a:cs typeface="Arial"/>
              </a:rPr>
              <a:t>M.e.r</a:t>
            </a:r>
            <a:r>
              <a:rPr lang="nl-NL" dirty="0">
                <a:latin typeface="Arial"/>
                <a:cs typeface="Arial"/>
              </a:rPr>
              <a:t>.-beoordeling LHB en overige procedures</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
        <p:nvSpPr>
          <p:cNvPr id="7" name="Rechteraccolade 5">
            <a:extLst>
              <a:ext uri="{FF2B5EF4-FFF2-40B4-BE49-F238E27FC236}">
                <a16:creationId xmlns:a16="http://schemas.microsoft.com/office/drawing/2014/main" id="{BFBC68F2-4CB4-A9DB-F318-04993B484BEA}"/>
              </a:ext>
            </a:extLst>
          </p:cNvPr>
          <p:cNvSpPr/>
          <p:nvPr/>
        </p:nvSpPr>
        <p:spPr>
          <a:xfrm>
            <a:off x="4533900" y="3150466"/>
            <a:ext cx="175260" cy="96774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809482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968106" cy="2832610"/>
          </a:xfrm>
        </p:spPr>
        <p:txBody>
          <a:bodyPr vert="horz" lIns="0" tIns="45720" rIns="91440" bIns="45720" rtlCol="0" anchor="t">
            <a:noAutofit/>
          </a:bodyPr>
          <a:lstStyle/>
          <a:p>
            <a:pPr fontAlgn="base"/>
            <a:r>
              <a:rPr lang="nl-NL" sz="1500" dirty="0">
                <a:solidFill>
                  <a:srgbClr val="262626"/>
                </a:solidFill>
                <a:effectLst/>
                <a:latin typeface="Barlow" panose="00000500000000000000" pitchFamily="2" charset="0"/>
                <a:ea typeface="Calibri" panose="020F0502020204030204" pitchFamily="34" charset="0"/>
              </a:rPr>
              <a:t>25 mei 2023: </a:t>
            </a:r>
          </a:p>
          <a:p>
            <a:pPr lvl="1" fontAlgn="base"/>
            <a:r>
              <a:rPr lang="nl-NL" sz="1500" dirty="0">
                <a:solidFill>
                  <a:srgbClr val="262626"/>
                </a:solidFill>
                <a:effectLst/>
                <a:latin typeface="Barlow" panose="00000500000000000000" pitchFamily="2" charset="0"/>
                <a:ea typeface="Calibri" panose="020F0502020204030204" pitchFamily="34" charset="0"/>
              </a:rPr>
              <a:t>door Min. </a:t>
            </a:r>
            <a:r>
              <a:rPr lang="nl-NL" sz="1500" dirty="0" err="1">
                <a:solidFill>
                  <a:srgbClr val="262626"/>
                </a:solidFill>
                <a:latin typeface="Barlow" panose="00000500000000000000" pitchFamily="2" charset="0"/>
                <a:ea typeface="Calibri" panose="020F0502020204030204" pitchFamily="34" charset="0"/>
              </a:rPr>
              <a:t>IenW</a:t>
            </a:r>
            <a:endParaRPr lang="nl-NL" sz="1500" dirty="0">
              <a:solidFill>
                <a:srgbClr val="262626"/>
              </a:solidFill>
              <a:latin typeface="Barlow" panose="00000500000000000000" pitchFamily="2" charset="0"/>
              <a:ea typeface="Calibri" panose="020F0502020204030204" pitchFamily="34" charset="0"/>
            </a:endParaRPr>
          </a:p>
          <a:p>
            <a:pPr lvl="1" fontAlgn="base"/>
            <a:r>
              <a:rPr lang="nl-NL" sz="1500" dirty="0">
                <a:solidFill>
                  <a:srgbClr val="262626"/>
                </a:solidFill>
                <a:latin typeface="Barlow" panose="00000500000000000000" pitchFamily="2" charset="0"/>
                <a:ea typeface="Calibri" panose="020F0502020204030204" pitchFamily="34" charset="0"/>
              </a:rPr>
              <a:t>procedure, proces, e.d.</a:t>
            </a:r>
          </a:p>
          <a:p>
            <a:pPr fontAlgn="base"/>
            <a:r>
              <a:rPr lang="nl-NL" sz="1500" dirty="0">
                <a:solidFill>
                  <a:srgbClr val="262626"/>
                </a:solidFill>
                <a:effectLst/>
                <a:latin typeface="Barlow" panose="00000500000000000000" pitchFamily="2" charset="0"/>
                <a:ea typeface="Calibri" panose="020F0502020204030204" pitchFamily="34" charset="0"/>
              </a:rPr>
              <a:t>6 juli 2023: </a:t>
            </a:r>
          </a:p>
          <a:p>
            <a:pPr lvl="1" fontAlgn="base"/>
            <a:r>
              <a:rPr lang="nl-NL" sz="1500" dirty="0">
                <a:solidFill>
                  <a:srgbClr val="262626"/>
                </a:solidFill>
                <a:effectLst/>
                <a:latin typeface="Barlow" panose="00000500000000000000" pitchFamily="2" charset="0"/>
                <a:ea typeface="Calibri" panose="020F0502020204030204" pitchFamily="34" charset="0"/>
              </a:rPr>
              <a:t>door MAA</a:t>
            </a:r>
          </a:p>
          <a:p>
            <a:pPr lvl="1" fontAlgn="base"/>
            <a:r>
              <a:rPr lang="nl-NL" sz="1500" dirty="0">
                <a:solidFill>
                  <a:srgbClr val="262626"/>
                </a:solidFill>
                <a:latin typeface="Barlow" panose="00000500000000000000" pitchFamily="2" charset="0"/>
                <a:ea typeface="Calibri" panose="020F0502020204030204" pitchFamily="34" charset="0"/>
              </a:rPr>
              <a:t>onderzoeksmethoden</a:t>
            </a:r>
          </a:p>
          <a:p>
            <a:pPr lvl="1" fontAlgn="base"/>
            <a:r>
              <a:rPr lang="nl-NL" sz="1500" dirty="0">
                <a:solidFill>
                  <a:srgbClr val="262626"/>
                </a:solidFill>
                <a:latin typeface="Barlow" panose="00000500000000000000" pitchFamily="2" charset="0"/>
                <a:ea typeface="Calibri" panose="020F0502020204030204" pitchFamily="34" charset="0"/>
              </a:rPr>
              <a:t>u</a:t>
            </a:r>
            <a:r>
              <a:rPr lang="nl-NL" sz="1500" dirty="0">
                <a:solidFill>
                  <a:srgbClr val="262626"/>
                </a:solidFill>
                <a:effectLst/>
                <a:latin typeface="Barlow" panose="00000500000000000000" pitchFamily="2" charset="0"/>
                <a:ea typeface="Calibri" panose="020F0502020204030204" pitchFamily="34" charset="0"/>
              </a:rPr>
              <a:t>itgangspunten onderzoeken (deels)</a:t>
            </a:r>
          </a:p>
          <a:p>
            <a:pPr fontAlgn="base"/>
            <a:r>
              <a:rPr lang="nl-NL" sz="1500" dirty="0">
                <a:solidFill>
                  <a:srgbClr val="262626"/>
                </a:solidFill>
                <a:effectLst/>
                <a:latin typeface="Barlow" panose="00000500000000000000" pitchFamily="2" charset="0"/>
                <a:ea typeface="Calibri" panose="020F0502020204030204" pitchFamily="34" charset="0"/>
              </a:rPr>
              <a:t>Voorziene bijeenkomsten:</a:t>
            </a:r>
          </a:p>
          <a:p>
            <a:pPr lvl="1" fontAlgn="base"/>
            <a:r>
              <a:rPr lang="nl-NL" sz="1500" dirty="0">
                <a:solidFill>
                  <a:srgbClr val="262626"/>
                </a:solidFill>
                <a:effectLst/>
                <a:latin typeface="Barlow" panose="00000500000000000000" pitchFamily="2" charset="0"/>
                <a:ea typeface="Calibri" panose="020F0502020204030204" pitchFamily="34" charset="0"/>
              </a:rPr>
              <a:t>26 september 2023: resultaten milieuonderzoeken</a:t>
            </a:r>
          </a:p>
          <a:p>
            <a:pPr lvl="1" fontAlgn="base"/>
            <a:r>
              <a:rPr lang="nl-NL" sz="1500" dirty="0">
                <a:solidFill>
                  <a:srgbClr val="262626"/>
                </a:solidFill>
                <a:latin typeface="Barlow" panose="00000500000000000000" pitchFamily="2" charset="0"/>
                <a:ea typeface="Calibri" panose="020F0502020204030204" pitchFamily="34" charset="0"/>
              </a:rPr>
              <a:t>e</a:t>
            </a:r>
            <a:r>
              <a:rPr lang="nl-NL" sz="1500" dirty="0">
                <a:solidFill>
                  <a:srgbClr val="262626"/>
                </a:solidFill>
                <a:effectLst/>
                <a:latin typeface="Barlow" panose="00000500000000000000" pitchFamily="2" charset="0"/>
                <a:ea typeface="Calibri" panose="020F0502020204030204" pitchFamily="34" charset="0"/>
              </a:rPr>
              <a:t>ind 2023 (na ontvangst advies </a:t>
            </a:r>
            <a:r>
              <a:rPr lang="nl-NL" sz="1500" dirty="0" err="1">
                <a:solidFill>
                  <a:srgbClr val="262626"/>
                </a:solidFill>
                <a:effectLst/>
                <a:latin typeface="Barlow" panose="00000500000000000000" pitchFamily="2" charset="0"/>
                <a:ea typeface="Calibri" panose="020F0502020204030204" pitchFamily="34" charset="0"/>
              </a:rPr>
              <a:t>cie-m.e.r</a:t>
            </a:r>
            <a:r>
              <a:rPr lang="nl-NL" sz="1500" dirty="0">
                <a:solidFill>
                  <a:srgbClr val="262626"/>
                </a:solidFill>
                <a:effectLst/>
                <a:latin typeface="Barlow" panose="00000500000000000000" pitchFamily="2" charset="0"/>
                <a:ea typeface="Calibri" panose="020F0502020204030204" pitchFamily="34" charset="0"/>
              </a:rPr>
              <a:t>. en toets  Min. I&amp;W): presentatie definitieve resultaten</a:t>
            </a: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9968107" cy="884190"/>
          </a:xfrm>
        </p:spPr>
        <p:txBody>
          <a:bodyPr>
            <a:normAutofit fontScale="90000"/>
          </a:bodyPr>
          <a:lstStyle/>
          <a:p>
            <a:r>
              <a:rPr lang="nl-NL" dirty="0">
                <a:latin typeface="Arial"/>
                <a:cs typeface="Arial"/>
              </a:rPr>
              <a:t>Informatiebijeenkomsten m.e.r.-beoordeling LHB</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192328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968106"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Het aan te vragen en te </a:t>
            </a:r>
            <a:r>
              <a:rPr lang="nl-NL" sz="1500" dirty="0" err="1">
                <a:solidFill>
                  <a:srgbClr val="262626"/>
                </a:solidFill>
                <a:latin typeface="Barlow" panose="00000500000000000000" pitchFamily="2" charset="0"/>
                <a:ea typeface="Calibri" panose="020F0502020204030204" pitchFamily="34" charset="0"/>
              </a:rPr>
              <a:t>be</a:t>
            </a:r>
            <a:r>
              <a:rPr lang="nl-NL" sz="1500" dirty="0">
                <a:solidFill>
                  <a:srgbClr val="262626"/>
                </a:solidFill>
                <a:latin typeface="Barlow" panose="00000500000000000000" pitchFamily="2" charset="0"/>
                <a:ea typeface="Calibri" panose="020F0502020204030204" pitchFamily="34" charset="0"/>
              </a:rPr>
              <a:t>-</a:t>
            </a:r>
            <a:r>
              <a:rPr lang="nl-NL" sz="1500" dirty="0" err="1">
                <a:solidFill>
                  <a:srgbClr val="262626"/>
                </a:solidFill>
                <a:latin typeface="Barlow" panose="00000500000000000000" pitchFamily="2" charset="0"/>
                <a:ea typeface="Calibri" panose="020F0502020204030204" pitchFamily="34" charset="0"/>
              </a:rPr>
              <a:t>mer-en</a:t>
            </a:r>
            <a:r>
              <a:rPr lang="nl-NL" sz="1500" dirty="0">
                <a:solidFill>
                  <a:srgbClr val="262626"/>
                </a:solidFill>
                <a:latin typeface="Barlow" panose="00000500000000000000" pitchFamily="2" charset="0"/>
                <a:ea typeface="Calibri" panose="020F0502020204030204" pitchFamily="34" charset="0"/>
              </a:rPr>
              <a:t> toekomstscenario is vastgesteld, doch dient nog te worden gefinetuned op basis van geluidberekeningen.</a:t>
            </a:r>
          </a:p>
          <a:p>
            <a:pPr fontAlgn="base"/>
            <a:r>
              <a:rPr lang="nl-NL" sz="1500" dirty="0">
                <a:solidFill>
                  <a:srgbClr val="262626"/>
                </a:solidFill>
                <a:effectLst/>
                <a:latin typeface="Barlow" panose="00000500000000000000" pitchFamily="2" charset="0"/>
                <a:ea typeface="Calibri" panose="020F0502020204030204" pitchFamily="34" charset="0"/>
              </a:rPr>
              <a:t>Nadere afspraken gemaakt met I&amp;W over planning en detailniveau van de onderzoeken</a:t>
            </a:r>
          </a:p>
          <a:p>
            <a:pPr fontAlgn="base"/>
            <a:r>
              <a:rPr lang="nl-NL" sz="1500" dirty="0">
                <a:solidFill>
                  <a:srgbClr val="262626"/>
                </a:solidFill>
                <a:latin typeface="Barlow" panose="00000500000000000000" pitchFamily="2" charset="0"/>
                <a:ea typeface="Calibri" panose="020F0502020204030204" pitchFamily="34" charset="0"/>
              </a:rPr>
              <a:t>Planning Communicatie met de omgeving is aangepast</a:t>
            </a:r>
            <a:endParaRPr lang="nl-NL" sz="1500" dirty="0">
              <a:solidFill>
                <a:srgbClr val="262626"/>
              </a:solidFill>
              <a:effectLst/>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9968107" cy="884190"/>
          </a:xfrm>
        </p:spPr>
        <p:txBody>
          <a:bodyPr>
            <a:normAutofit/>
          </a:bodyPr>
          <a:lstStyle/>
          <a:p>
            <a:r>
              <a:rPr lang="nl-NL" dirty="0">
                <a:latin typeface="Arial"/>
                <a:cs typeface="Arial"/>
              </a:rPr>
              <a:t>Wat is nieuw sinds 6 juli 2023? </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927151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968106" cy="2832610"/>
          </a:xfrm>
        </p:spPr>
        <p:txBody>
          <a:bodyPr vert="horz" lIns="0" tIns="45720" rIns="91440" bIns="45720" rtlCol="0" anchor="t">
            <a:normAutofit/>
          </a:bodyPr>
          <a:lstStyle/>
          <a:p>
            <a:pPr fontAlgn="base"/>
            <a:r>
              <a:rPr lang="nl-NL" sz="1500" dirty="0">
                <a:solidFill>
                  <a:srgbClr val="262626"/>
                </a:solidFill>
                <a:effectLst/>
                <a:latin typeface="Barlow" panose="00000500000000000000" pitchFamily="2" charset="0"/>
                <a:ea typeface="Calibri" panose="020F0502020204030204" pitchFamily="34" charset="0"/>
              </a:rPr>
              <a:t>17 januari 2024: </a:t>
            </a:r>
          </a:p>
          <a:p>
            <a:pPr lvl="1" fontAlgn="base"/>
            <a:r>
              <a:rPr lang="nl-NL" sz="1500" dirty="0">
                <a:solidFill>
                  <a:srgbClr val="262626"/>
                </a:solidFill>
                <a:latin typeface="Barlow" panose="00000500000000000000" pitchFamily="2" charset="0"/>
                <a:ea typeface="Calibri" panose="020F0502020204030204" pitchFamily="34" charset="0"/>
              </a:rPr>
              <a:t>Onderzoeksmethoden (gedetailleerd)</a:t>
            </a:r>
          </a:p>
          <a:p>
            <a:pPr lvl="1" fontAlgn="base"/>
            <a:r>
              <a:rPr lang="nl-NL" sz="1500" dirty="0">
                <a:solidFill>
                  <a:srgbClr val="262626"/>
                </a:solidFill>
                <a:latin typeface="Barlow" panose="00000500000000000000" pitchFamily="2" charset="0"/>
                <a:ea typeface="Calibri" panose="020F0502020204030204" pitchFamily="34" charset="0"/>
              </a:rPr>
              <a:t>Uitgangspunten onderzoeken (volledig)</a:t>
            </a:r>
          </a:p>
          <a:p>
            <a:pPr fontAlgn="base"/>
            <a:r>
              <a:rPr lang="nl-NL" sz="1500" dirty="0">
                <a:solidFill>
                  <a:srgbClr val="262626"/>
                </a:solidFill>
                <a:effectLst/>
                <a:latin typeface="Barlow" panose="00000500000000000000" pitchFamily="2" charset="0"/>
                <a:ea typeface="Calibri" panose="020F0502020204030204" pitchFamily="34" charset="0"/>
              </a:rPr>
              <a:t>mei 2024: </a:t>
            </a:r>
          </a:p>
          <a:p>
            <a:pPr lvl="1" fontAlgn="base"/>
            <a:r>
              <a:rPr lang="nl-NL" sz="1500" dirty="0">
                <a:solidFill>
                  <a:srgbClr val="262626"/>
                </a:solidFill>
                <a:latin typeface="Barlow" panose="00000500000000000000" pitchFamily="2" charset="0"/>
                <a:ea typeface="Calibri" panose="020F0502020204030204" pitchFamily="34" charset="0"/>
              </a:rPr>
              <a:t>r</a:t>
            </a:r>
            <a:r>
              <a:rPr lang="nl-NL" sz="1500" dirty="0">
                <a:solidFill>
                  <a:srgbClr val="262626"/>
                </a:solidFill>
                <a:effectLst/>
                <a:latin typeface="Barlow" panose="00000500000000000000" pitchFamily="2" charset="0"/>
                <a:ea typeface="Calibri" panose="020F0502020204030204" pitchFamily="34" charset="0"/>
              </a:rPr>
              <a:t>esultaten milieuonderzoeken</a:t>
            </a:r>
          </a:p>
          <a:p>
            <a:pPr fontAlgn="base"/>
            <a:r>
              <a:rPr lang="nl-NL" sz="1500" dirty="0">
                <a:solidFill>
                  <a:srgbClr val="262626"/>
                </a:solidFill>
                <a:latin typeface="Barlow" panose="00000500000000000000" pitchFamily="2" charset="0"/>
                <a:ea typeface="Calibri" panose="020F0502020204030204" pitchFamily="34" charset="0"/>
              </a:rPr>
              <a:t>september 2024 </a:t>
            </a:r>
            <a:r>
              <a:rPr lang="nl-NL" sz="1500" dirty="0">
                <a:solidFill>
                  <a:srgbClr val="262626"/>
                </a:solidFill>
                <a:effectLst/>
                <a:latin typeface="Barlow" panose="00000500000000000000" pitchFamily="2" charset="0"/>
                <a:ea typeface="Calibri" panose="020F0502020204030204" pitchFamily="34" charset="0"/>
              </a:rPr>
              <a:t>(na ontvangst advies </a:t>
            </a:r>
            <a:r>
              <a:rPr lang="nl-NL" sz="1500" dirty="0" err="1">
                <a:solidFill>
                  <a:srgbClr val="262626"/>
                </a:solidFill>
                <a:effectLst/>
                <a:latin typeface="Barlow" panose="00000500000000000000" pitchFamily="2" charset="0"/>
                <a:ea typeface="Calibri" panose="020F0502020204030204" pitchFamily="34" charset="0"/>
              </a:rPr>
              <a:t>cie-m.e.r</a:t>
            </a:r>
            <a:r>
              <a:rPr lang="nl-NL" sz="1500" dirty="0">
                <a:solidFill>
                  <a:srgbClr val="262626"/>
                </a:solidFill>
                <a:effectLst/>
                <a:latin typeface="Barlow" panose="00000500000000000000" pitchFamily="2" charset="0"/>
                <a:ea typeface="Calibri" panose="020F0502020204030204" pitchFamily="34" charset="0"/>
              </a:rPr>
              <a:t>. en toets  Min. I&amp;W): </a:t>
            </a:r>
          </a:p>
          <a:p>
            <a:pPr lvl="1" fontAlgn="base"/>
            <a:r>
              <a:rPr lang="nl-NL" sz="1500" dirty="0">
                <a:solidFill>
                  <a:srgbClr val="262626"/>
                </a:solidFill>
                <a:effectLst/>
                <a:latin typeface="Barlow" panose="00000500000000000000" pitchFamily="2" charset="0"/>
                <a:ea typeface="Calibri" panose="020F0502020204030204" pitchFamily="34" charset="0"/>
              </a:rPr>
              <a:t>presentatie definitieve resultaten</a:t>
            </a:r>
          </a:p>
          <a:p>
            <a:pPr fontAlgn="base"/>
            <a:r>
              <a:rPr lang="nl-NL" sz="1500" dirty="0">
                <a:solidFill>
                  <a:srgbClr val="262626"/>
                </a:solidFill>
                <a:latin typeface="Barlow" panose="00000500000000000000" pitchFamily="2" charset="0"/>
                <a:ea typeface="Calibri" panose="020F0502020204030204" pitchFamily="34" charset="0"/>
              </a:rPr>
              <a:t>Informeren CRO: 2</a:t>
            </a:r>
            <a:r>
              <a:rPr lang="nl-NL" sz="1500" dirty="0">
                <a:solidFill>
                  <a:srgbClr val="262626"/>
                </a:solidFill>
                <a:effectLst/>
                <a:latin typeface="Barlow" panose="00000500000000000000" pitchFamily="2" charset="0"/>
                <a:ea typeface="Calibri" panose="020F0502020204030204" pitchFamily="34" charset="0"/>
              </a:rPr>
              <a:t>8 maart, 27 juni, 26 september en 12 december</a:t>
            </a: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9968107" cy="884190"/>
          </a:xfrm>
        </p:spPr>
        <p:txBody>
          <a:bodyPr>
            <a:normAutofit fontScale="90000"/>
          </a:bodyPr>
          <a:lstStyle/>
          <a:p>
            <a:r>
              <a:rPr lang="nl-NL" dirty="0">
                <a:latin typeface="Arial"/>
                <a:cs typeface="Arial"/>
              </a:rPr>
              <a:t>Informatiebijeenkomsten m.e.r.-beoordeling LHB</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3954499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marL="0" indent="0" fontAlgn="base">
              <a:buNone/>
            </a:pPr>
            <a:r>
              <a:rPr lang="nl-NL" sz="1500" b="1" dirty="0">
                <a:solidFill>
                  <a:srgbClr val="262626"/>
                </a:solidFill>
                <a:effectLst/>
                <a:latin typeface="Barlow" panose="00000500000000000000" pitchFamily="2" charset="0"/>
                <a:ea typeface="Calibri" panose="020F0502020204030204" pitchFamily="34" charset="0"/>
              </a:rPr>
              <a:t>Referentiesituatie</a:t>
            </a:r>
          </a:p>
          <a:p>
            <a:pPr fontAlgn="base"/>
            <a:r>
              <a:rPr lang="nl-NL" sz="1500" dirty="0">
                <a:solidFill>
                  <a:srgbClr val="262626"/>
                </a:solidFill>
                <a:effectLst/>
                <a:latin typeface="Barlow" panose="00000500000000000000" pitchFamily="2" charset="0"/>
                <a:ea typeface="Calibri" panose="020F0502020204030204" pitchFamily="34" charset="0"/>
              </a:rPr>
              <a:t>Vergunde situatie (Aanwijzing) </a:t>
            </a:r>
          </a:p>
          <a:p>
            <a:pPr fontAlgn="base"/>
            <a:r>
              <a:rPr lang="nl-NL" sz="1500" dirty="0">
                <a:solidFill>
                  <a:srgbClr val="262626"/>
                </a:solidFill>
                <a:effectLst/>
                <a:latin typeface="Barlow" panose="00000500000000000000" pitchFamily="2" charset="0"/>
                <a:ea typeface="Calibri" panose="020F0502020204030204" pitchFamily="34" charset="0"/>
              </a:rPr>
              <a:t>+ autonom</a:t>
            </a:r>
            <a:r>
              <a:rPr lang="nl-NL" sz="1500" dirty="0">
                <a:solidFill>
                  <a:srgbClr val="262626"/>
                </a:solidFill>
                <a:latin typeface="Barlow" panose="00000500000000000000" pitchFamily="2" charset="0"/>
                <a:ea typeface="Calibri" panose="020F0502020204030204" pitchFamily="34" charset="0"/>
              </a:rPr>
              <a:t>e ontwikkelingen</a:t>
            </a:r>
          </a:p>
          <a:p>
            <a:pPr fontAlgn="base"/>
            <a:r>
              <a:rPr lang="nl-NL" sz="1500" dirty="0">
                <a:solidFill>
                  <a:srgbClr val="262626"/>
                </a:solidFill>
                <a:effectLst/>
                <a:latin typeface="Barlow" panose="00000500000000000000" pitchFamily="2" charset="0"/>
                <a:ea typeface="Calibri" panose="020F0502020204030204" pitchFamily="34" charset="0"/>
              </a:rPr>
              <a:t>= toekomst MAA zonder </a:t>
            </a:r>
            <a:r>
              <a:rPr lang="nl-NL" sz="1500" dirty="0">
                <a:solidFill>
                  <a:srgbClr val="262626"/>
                </a:solidFill>
                <a:latin typeface="Barlow" panose="00000500000000000000" pitchFamily="2" charset="0"/>
                <a:ea typeface="Calibri" panose="020F0502020204030204" pitchFamily="34" charset="0"/>
              </a:rPr>
              <a:t>nieuw LHB</a:t>
            </a:r>
            <a:endParaRPr lang="nl-NL" sz="1500" dirty="0">
              <a:solidFill>
                <a:srgbClr val="262626"/>
              </a:solidFill>
              <a:effectLst/>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a:p>
            <a:pPr marL="0" indent="0" fontAlgn="base">
              <a:buNone/>
            </a:pPr>
            <a:r>
              <a:rPr lang="nl-NL" sz="1500" b="1" dirty="0">
                <a:solidFill>
                  <a:srgbClr val="262626"/>
                </a:solidFill>
                <a:effectLst/>
                <a:latin typeface="Barlow" panose="00000500000000000000" pitchFamily="2" charset="0"/>
                <a:ea typeface="Calibri" panose="020F0502020204030204" pitchFamily="34" charset="0"/>
              </a:rPr>
              <a:t>Huidige situatie</a:t>
            </a:r>
          </a:p>
          <a:p>
            <a:pPr fontAlgn="base"/>
            <a:r>
              <a:rPr lang="nl-NL" sz="1500" dirty="0">
                <a:solidFill>
                  <a:srgbClr val="262626"/>
                </a:solidFill>
                <a:effectLst/>
                <a:latin typeface="Barlow" panose="00000500000000000000" pitchFamily="2" charset="0"/>
                <a:ea typeface="Calibri" panose="020F0502020204030204" pitchFamily="34" charset="0"/>
              </a:rPr>
              <a:t>Gebruiksjaar 2022</a:t>
            </a: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9477905" cy="884190"/>
          </a:xfrm>
        </p:spPr>
        <p:txBody>
          <a:bodyPr>
            <a:normAutofit/>
          </a:bodyPr>
          <a:lstStyle/>
          <a:p>
            <a:r>
              <a:rPr lang="nl-NL" sz="3200" dirty="0">
                <a:latin typeface="Arial"/>
                <a:cs typeface="Arial"/>
              </a:rPr>
              <a:t>Te onderzoeken scenario’s</a:t>
            </a:r>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
        <p:nvSpPr>
          <p:cNvPr id="8" name="TextBox 7">
            <a:extLst>
              <a:ext uri="{FF2B5EF4-FFF2-40B4-BE49-F238E27FC236}">
                <a16:creationId xmlns:a16="http://schemas.microsoft.com/office/drawing/2014/main" id="{006DBF7C-BBB0-A713-57E3-87704088624D}"/>
              </a:ext>
            </a:extLst>
          </p:cNvPr>
          <p:cNvSpPr txBox="1"/>
          <p:nvPr/>
        </p:nvSpPr>
        <p:spPr>
          <a:xfrm>
            <a:off x="5602913" y="3133750"/>
            <a:ext cx="5571854" cy="3195747"/>
          </a:xfrm>
          <a:prstGeom prst="rect">
            <a:avLst/>
          </a:prstGeom>
          <a:noFill/>
        </p:spPr>
        <p:txBody>
          <a:bodyPr wrap="square">
            <a:spAutoFit/>
          </a:bodyPr>
          <a:lstStyle/>
          <a:p>
            <a:pPr fontAlgn="base">
              <a:lnSpc>
                <a:spcPct val="90000"/>
              </a:lnSpc>
              <a:spcBef>
                <a:spcPts val="1000"/>
              </a:spcBef>
              <a:buClr>
                <a:srgbClr val="F08100"/>
              </a:buClr>
            </a:pPr>
            <a:r>
              <a:rPr lang="nl-NL" sz="1500" b="1" dirty="0">
                <a:solidFill>
                  <a:srgbClr val="262626"/>
                </a:solidFill>
                <a:latin typeface="Barlow" panose="00000500000000000000" pitchFamily="2" charset="0"/>
                <a:cs typeface="Arial" charset="0"/>
              </a:rPr>
              <a:t>Voorgenomen activiteit</a:t>
            </a:r>
          </a:p>
          <a:p>
            <a:pPr marL="228600" indent="-228600" fontAlgn="base">
              <a:lnSpc>
                <a:spcPct val="90000"/>
              </a:lnSpc>
              <a:spcBef>
                <a:spcPts val="1000"/>
              </a:spcBef>
              <a:buClr>
                <a:srgbClr val="F08100"/>
              </a:buClr>
              <a:buFont typeface="Arial" panose="020B0604020202020204" pitchFamily="34" charset="0"/>
              <a:buChar char="•"/>
            </a:pPr>
            <a:r>
              <a:rPr lang="nl-NL" sz="1500" dirty="0">
                <a:latin typeface="Barlow" panose="00000500000000000000" pitchFamily="2" charset="0"/>
              </a:rPr>
              <a:t>Business</a:t>
            </a:r>
            <a:r>
              <a:rPr lang="en-US" sz="1500" dirty="0">
                <a:latin typeface="Barlow" panose="00000500000000000000" pitchFamily="2" charset="0"/>
              </a:rPr>
              <a:t>plan MAA </a:t>
            </a:r>
            <a:r>
              <a:rPr lang="nl-NL" sz="1500" dirty="0">
                <a:latin typeface="Barlow" panose="00000500000000000000" pitchFamily="2" charset="0"/>
                <a:cs typeface="Arial" charset="0"/>
              </a:rPr>
              <a:t>2025-2029</a:t>
            </a:r>
            <a:r>
              <a:rPr lang="en-US" sz="1500" dirty="0">
                <a:latin typeface="Barlow" panose="00000500000000000000" pitchFamily="2" charset="0"/>
              </a:rPr>
              <a:t>, </a:t>
            </a:r>
            <a:r>
              <a:rPr lang="en-US" sz="1500" dirty="0" err="1">
                <a:latin typeface="Barlow" panose="00000500000000000000" pitchFamily="2" charset="0"/>
              </a:rPr>
              <a:t>passend</a:t>
            </a:r>
            <a:r>
              <a:rPr lang="en-US" sz="1500" dirty="0">
                <a:latin typeface="Barlow" panose="00000500000000000000" pitchFamily="2" charset="0"/>
              </a:rPr>
              <a:t> binnen </a:t>
            </a:r>
            <a:r>
              <a:rPr lang="en-US" sz="1500" dirty="0" err="1">
                <a:latin typeface="Barlow" panose="00000500000000000000" pitchFamily="2" charset="0"/>
              </a:rPr>
              <a:t>doelstelling</a:t>
            </a:r>
            <a:r>
              <a:rPr lang="en-US" sz="1500" dirty="0">
                <a:latin typeface="Barlow" panose="00000500000000000000" pitchFamily="2" charset="0"/>
              </a:rPr>
              <a:t> EGH </a:t>
            </a:r>
            <a:r>
              <a:rPr lang="en-US" sz="1500" dirty="0" err="1">
                <a:latin typeface="Barlow" panose="00000500000000000000" pitchFamily="2" charset="0"/>
              </a:rPr>
              <a:t>volgens</a:t>
            </a:r>
            <a:r>
              <a:rPr lang="en-US" sz="1500" dirty="0">
                <a:latin typeface="Barlow" panose="00000500000000000000" pitchFamily="2" charset="0"/>
              </a:rPr>
              <a:t> Van </a:t>
            </a:r>
            <a:r>
              <a:rPr lang="en-US" sz="1500" dirty="0" err="1">
                <a:latin typeface="Barlow" panose="00000500000000000000" pitchFamily="2" charset="0"/>
              </a:rPr>
              <a:t>Geel</a:t>
            </a:r>
            <a:endParaRPr lang="en-US" sz="1500" dirty="0">
              <a:latin typeface="Barlow" panose="00000500000000000000" pitchFamily="2" charset="0"/>
            </a:endParaRPr>
          </a:p>
          <a:p>
            <a:pPr marL="228600" indent="-228600" fontAlgn="base">
              <a:lnSpc>
                <a:spcPct val="90000"/>
              </a:lnSpc>
              <a:spcBef>
                <a:spcPts val="1000"/>
              </a:spcBef>
              <a:buClr>
                <a:srgbClr val="F08100"/>
              </a:buClr>
              <a:buFont typeface="Arial" panose="020B0604020202020204" pitchFamily="34" charset="0"/>
              <a:buChar char="•"/>
            </a:pPr>
            <a:r>
              <a:rPr lang="en-US" sz="1500" dirty="0">
                <a:latin typeface="Barlow" panose="00000500000000000000" pitchFamily="2" charset="0"/>
              </a:rPr>
              <a:t>2.750 meter </a:t>
            </a:r>
            <a:r>
              <a:rPr lang="en-US" sz="1500" dirty="0" err="1">
                <a:latin typeface="Barlow" panose="00000500000000000000" pitchFamily="2" charset="0"/>
              </a:rPr>
              <a:t>baan</a:t>
            </a:r>
            <a:endParaRPr lang="en-US" sz="1500" dirty="0">
              <a:latin typeface="Barlow" panose="00000500000000000000" pitchFamily="2" charset="0"/>
            </a:endParaRPr>
          </a:p>
          <a:p>
            <a:pPr marL="228600" indent="-228600" fontAlgn="base">
              <a:lnSpc>
                <a:spcPct val="90000"/>
              </a:lnSpc>
              <a:spcBef>
                <a:spcPts val="1000"/>
              </a:spcBef>
              <a:buClr>
                <a:srgbClr val="F08100"/>
              </a:buClr>
              <a:buFont typeface="Arial" panose="020B0604020202020204" pitchFamily="34" charset="0"/>
              <a:buChar char="•"/>
            </a:pPr>
            <a:r>
              <a:rPr lang="en-US" sz="1500" dirty="0" err="1">
                <a:latin typeface="Barlow" panose="00000500000000000000" pitchFamily="2" charset="0"/>
                <a:cs typeface="Arial" charset="0"/>
              </a:rPr>
              <a:t>geen</a:t>
            </a:r>
            <a:r>
              <a:rPr lang="en-US" sz="1500" dirty="0">
                <a:latin typeface="Barlow" panose="00000500000000000000" pitchFamily="2" charset="0"/>
                <a:cs typeface="Arial" charset="0"/>
              </a:rPr>
              <a:t> </a:t>
            </a:r>
            <a:r>
              <a:rPr lang="en-US" sz="1500" dirty="0" err="1">
                <a:latin typeface="Barlow" panose="00000500000000000000" pitchFamily="2" charset="0"/>
                <a:cs typeface="Arial" charset="0"/>
              </a:rPr>
              <a:t>vliegverkeer</a:t>
            </a:r>
            <a:r>
              <a:rPr lang="en-US" sz="1500" dirty="0">
                <a:latin typeface="Barlow" panose="00000500000000000000" pitchFamily="2" charset="0"/>
                <a:cs typeface="Arial" charset="0"/>
              </a:rPr>
              <a:t> </a:t>
            </a:r>
            <a:r>
              <a:rPr lang="en-US" sz="1500" dirty="0" err="1">
                <a:latin typeface="Barlow" panose="00000500000000000000" pitchFamily="2" charset="0"/>
                <a:cs typeface="Arial" charset="0"/>
              </a:rPr>
              <a:t>tussen</a:t>
            </a:r>
            <a:r>
              <a:rPr lang="en-US" sz="1500" dirty="0">
                <a:latin typeface="Barlow" panose="00000500000000000000" pitchFamily="2" charset="0"/>
                <a:cs typeface="Arial" charset="0"/>
              </a:rPr>
              <a:t> 06.00 en 07.00 </a:t>
            </a:r>
            <a:r>
              <a:rPr lang="en-US" sz="1500" dirty="0" err="1">
                <a:latin typeface="Barlow" panose="00000500000000000000" pitchFamily="2" charset="0"/>
                <a:cs typeface="Arial" charset="0"/>
              </a:rPr>
              <a:t>uur</a:t>
            </a:r>
            <a:endParaRPr lang="nl-NL" sz="1500" dirty="0">
              <a:latin typeface="Barlow" panose="00000500000000000000" pitchFamily="2" charset="0"/>
              <a:cs typeface="Arial" charset="0"/>
            </a:endParaRPr>
          </a:p>
          <a:p>
            <a:pPr fontAlgn="base">
              <a:lnSpc>
                <a:spcPct val="90000"/>
              </a:lnSpc>
              <a:spcBef>
                <a:spcPts val="1000"/>
              </a:spcBef>
              <a:buClr>
                <a:srgbClr val="F08100"/>
              </a:buClr>
            </a:pPr>
            <a:endParaRPr lang="nl-NL" sz="1500" dirty="0">
              <a:solidFill>
                <a:srgbClr val="262626"/>
              </a:solidFill>
              <a:latin typeface="Barlow" panose="00000500000000000000" pitchFamily="2" charset="0"/>
              <a:cs typeface="Arial" charset="0"/>
            </a:endParaRPr>
          </a:p>
          <a:p>
            <a:pPr fontAlgn="base">
              <a:lnSpc>
                <a:spcPct val="90000"/>
              </a:lnSpc>
              <a:spcBef>
                <a:spcPts val="1000"/>
              </a:spcBef>
              <a:buClr>
                <a:srgbClr val="F08100"/>
              </a:buClr>
            </a:pPr>
            <a:r>
              <a:rPr lang="nl-NL" sz="1500" b="1" dirty="0">
                <a:solidFill>
                  <a:srgbClr val="262626"/>
                </a:solidFill>
                <a:latin typeface="Barlow" panose="00000500000000000000" pitchFamily="2" charset="0"/>
                <a:cs typeface="Arial" charset="0"/>
              </a:rPr>
              <a:t>Ter informatie:</a:t>
            </a:r>
          </a:p>
          <a:p>
            <a:pPr marL="285750" indent="-28575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Doorkijk naar de toekomst (kwalitatief):</a:t>
            </a:r>
          </a:p>
          <a:p>
            <a:pPr marL="742950" lvl="1" indent="-28575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2030</a:t>
            </a:r>
          </a:p>
          <a:p>
            <a:pPr marL="742950" lvl="1" indent="-28575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2035</a:t>
            </a:r>
          </a:p>
        </p:txBody>
      </p:sp>
    </p:spTree>
    <p:extLst>
      <p:ext uri="{BB962C8B-B14F-4D97-AF65-F5344CB8AC3E}">
        <p14:creationId xmlns:p14="http://schemas.microsoft.com/office/powerpoint/2010/main" val="377603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6708581" cy="884190"/>
          </a:xfrm>
        </p:spPr>
        <p:txBody>
          <a:bodyPr>
            <a:normAutofit/>
          </a:bodyPr>
          <a:lstStyle/>
          <a:p>
            <a:r>
              <a:rPr lang="nl-NL" dirty="0">
                <a:latin typeface="Arial"/>
                <a:cs typeface="Arial"/>
              </a:rPr>
              <a:t>Operationele uitgangspunten</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
        <p:nvSpPr>
          <p:cNvPr id="9" name="Rechthoek 8">
            <a:extLst>
              <a:ext uri="{FF2B5EF4-FFF2-40B4-BE49-F238E27FC236}">
                <a16:creationId xmlns:a16="http://schemas.microsoft.com/office/drawing/2014/main" id="{28F5A505-7E92-51DF-9B32-ED3878FCFAA8}"/>
              </a:ext>
            </a:extLst>
          </p:cNvPr>
          <p:cNvSpPr/>
          <p:nvPr/>
        </p:nvSpPr>
        <p:spPr>
          <a:xfrm>
            <a:off x="7476177" y="2122909"/>
            <a:ext cx="2516777" cy="4735091"/>
          </a:xfrm>
          <a:prstGeom prst="rect">
            <a:avLst/>
          </a:prstGeom>
          <a:solidFill>
            <a:schemeClr val="bg1">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Tijdelijke aanduiding voor inhoud 6">
            <a:extLst>
              <a:ext uri="{FF2B5EF4-FFF2-40B4-BE49-F238E27FC236}">
                <a16:creationId xmlns:a16="http://schemas.microsoft.com/office/drawing/2014/main" id="{B447B28F-28F6-9D45-C573-C58EDE9A32C5}"/>
              </a:ext>
            </a:extLst>
          </p:cNvPr>
          <p:cNvSpPr>
            <a:spLocks noGrp="1"/>
          </p:cNvSpPr>
          <p:nvPr>
            <p:ph idx="1"/>
          </p:nvPr>
        </p:nvSpPr>
        <p:spPr>
          <a:xfrm>
            <a:off x="754665" y="5010056"/>
            <a:ext cx="3035606" cy="2109343"/>
          </a:xfrm>
        </p:spPr>
        <p:txBody>
          <a:bodyPr/>
          <a:lstStyle/>
          <a:p>
            <a:endParaRPr lang="nl-NL" dirty="0"/>
          </a:p>
        </p:txBody>
      </p:sp>
      <p:pic>
        <p:nvPicPr>
          <p:cNvPr id="1026" name="Afbeelding 1">
            <a:extLst>
              <a:ext uri="{FF2B5EF4-FFF2-40B4-BE49-F238E27FC236}">
                <a16:creationId xmlns:a16="http://schemas.microsoft.com/office/drawing/2014/main" id="{EE003E7A-DE36-176F-20E1-BE97CF153F8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40348" y="2226307"/>
            <a:ext cx="7693764" cy="401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181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marL="0" indent="0" fontAlgn="base">
              <a:buNone/>
            </a:pPr>
            <a:r>
              <a:rPr lang="nl-NL" sz="1500" dirty="0">
                <a:solidFill>
                  <a:schemeClr val="tx1"/>
                </a:solidFill>
                <a:latin typeface="Barlow" panose="00000500000000000000" pitchFamily="2" charset="0"/>
                <a:ea typeface="Calibri" panose="020F0502020204030204" pitchFamily="34" charset="0"/>
              </a:rPr>
              <a:t>Gevolgen van de voorgenomen activiteit (t.o.v. referentiesituaties), voor:</a:t>
            </a:r>
          </a:p>
          <a:p>
            <a:pPr fontAlgn="base"/>
            <a:r>
              <a:rPr lang="nl-NL" sz="1500" dirty="0">
                <a:solidFill>
                  <a:srgbClr val="262626"/>
                </a:solidFill>
                <a:latin typeface="Barlow" panose="00000500000000000000" pitchFamily="2" charset="0"/>
                <a:ea typeface="Calibri" panose="020F0502020204030204" pitchFamily="34" charset="0"/>
              </a:rPr>
              <a:t>Geluid</a:t>
            </a:r>
          </a:p>
          <a:p>
            <a:pPr fontAlgn="base"/>
            <a:r>
              <a:rPr lang="nl-NL" sz="1500" dirty="0">
                <a:solidFill>
                  <a:srgbClr val="262626"/>
                </a:solidFill>
                <a:latin typeface="Barlow" panose="00000500000000000000" pitchFamily="2" charset="0"/>
                <a:ea typeface="Calibri" panose="020F0502020204030204" pitchFamily="34" charset="0"/>
              </a:rPr>
              <a:t>Externe veiligheid</a:t>
            </a:r>
          </a:p>
          <a:p>
            <a:pPr fontAlgn="base"/>
            <a:r>
              <a:rPr lang="nl-NL" sz="1500" dirty="0">
                <a:solidFill>
                  <a:srgbClr val="262626"/>
                </a:solidFill>
                <a:latin typeface="Barlow" panose="00000500000000000000" pitchFamily="2" charset="0"/>
                <a:ea typeface="Calibri" panose="020F0502020204030204" pitchFamily="34" charset="0"/>
              </a:rPr>
              <a:t>Luchtkwaliteit</a:t>
            </a:r>
          </a:p>
          <a:p>
            <a:pPr fontAlgn="base"/>
            <a:r>
              <a:rPr lang="nl-NL" sz="1500" dirty="0">
                <a:solidFill>
                  <a:srgbClr val="262626"/>
                </a:solidFill>
                <a:latin typeface="Barlow" panose="00000500000000000000" pitchFamily="2" charset="0"/>
                <a:ea typeface="Calibri" panose="020F0502020204030204" pitchFamily="34" charset="0"/>
              </a:rPr>
              <a:t>Stikstof</a:t>
            </a:r>
          </a:p>
          <a:p>
            <a:pPr fontAlgn="base"/>
            <a:r>
              <a:rPr lang="nl-NL" sz="1500" dirty="0">
                <a:solidFill>
                  <a:srgbClr val="262626"/>
                </a:solidFill>
                <a:latin typeface="Barlow" panose="00000500000000000000" pitchFamily="2" charset="0"/>
                <a:ea typeface="Calibri" panose="020F0502020204030204" pitchFamily="34" charset="0"/>
              </a:rPr>
              <a:t>Geur</a:t>
            </a: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Wat onderzoeken we?</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
        <p:nvSpPr>
          <p:cNvPr id="8" name="TextBox 7">
            <a:extLst>
              <a:ext uri="{FF2B5EF4-FFF2-40B4-BE49-F238E27FC236}">
                <a16:creationId xmlns:a16="http://schemas.microsoft.com/office/drawing/2014/main" id="{2EAC552D-F437-030D-86B3-1A2435D4BE90}"/>
              </a:ext>
            </a:extLst>
          </p:cNvPr>
          <p:cNvSpPr txBox="1"/>
          <p:nvPr/>
        </p:nvSpPr>
        <p:spPr>
          <a:xfrm>
            <a:off x="4719443" y="3129570"/>
            <a:ext cx="6096000" cy="1644040"/>
          </a:xfrm>
          <a:prstGeom prst="rect">
            <a:avLst/>
          </a:prstGeom>
          <a:noFill/>
        </p:spPr>
        <p:txBody>
          <a:bodyPr wrap="square">
            <a:spAutoFit/>
          </a:bodyPr>
          <a:lstStyle/>
          <a:p>
            <a:pPr fontAlgn="base">
              <a:lnSpc>
                <a:spcPct val="90000"/>
              </a:lnSpc>
              <a:spcBef>
                <a:spcPts val="1000"/>
              </a:spcBef>
              <a:buClr>
                <a:srgbClr val="F08100"/>
              </a:buClr>
            </a:pPr>
            <a:endParaRPr lang="nl-NL" sz="1500" dirty="0">
              <a:solidFill>
                <a:srgbClr val="262626"/>
              </a:solidFill>
              <a:latin typeface="Barlow" panose="00000500000000000000" pitchFamily="2" charset="0"/>
              <a:cs typeface="Arial" charset="0"/>
            </a:endParaRPr>
          </a:p>
          <a:p>
            <a:pPr marL="228600"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Zeer Zorgwekkende Stoffen </a:t>
            </a:r>
          </a:p>
          <a:p>
            <a:pPr marL="228600"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Gezondheid</a:t>
            </a:r>
          </a:p>
          <a:p>
            <a:pPr marL="228600"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Klimaat (m.n. CO</a:t>
            </a:r>
            <a:r>
              <a:rPr lang="nl-NL" sz="1500" baseline="-25000" dirty="0">
                <a:solidFill>
                  <a:srgbClr val="262626"/>
                </a:solidFill>
                <a:latin typeface="Barlow" panose="00000500000000000000" pitchFamily="2" charset="0"/>
                <a:cs typeface="Arial" charset="0"/>
              </a:rPr>
              <a:t>2</a:t>
            </a:r>
            <a:r>
              <a:rPr lang="nl-NL" sz="1500" dirty="0">
                <a:solidFill>
                  <a:srgbClr val="262626"/>
                </a:solidFill>
                <a:latin typeface="Barlow" panose="00000500000000000000" pitchFamily="2" charset="0"/>
                <a:cs typeface="Arial" charset="0"/>
              </a:rPr>
              <a:t>-emissies)</a:t>
            </a:r>
          </a:p>
          <a:p>
            <a:pPr marL="228600"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Overige onderwerpen: o.a. natuur, ruimtegebruik en landverkeer</a:t>
            </a:r>
          </a:p>
        </p:txBody>
      </p:sp>
      <p:sp>
        <p:nvSpPr>
          <p:cNvPr id="10" name="TextBox 9">
            <a:extLst>
              <a:ext uri="{FF2B5EF4-FFF2-40B4-BE49-F238E27FC236}">
                <a16:creationId xmlns:a16="http://schemas.microsoft.com/office/drawing/2014/main" id="{C3AA6202-E2B7-7E5E-2177-EAEFB079C60C}"/>
              </a:ext>
            </a:extLst>
          </p:cNvPr>
          <p:cNvSpPr txBox="1"/>
          <p:nvPr/>
        </p:nvSpPr>
        <p:spPr>
          <a:xfrm>
            <a:off x="754666" y="5872149"/>
            <a:ext cx="7567447" cy="300082"/>
          </a:xfrm>
          <a:prstGeom prst="rect">
            <a:avLst/>
          </a:prstGeom>
          <a:noFill/>
        </p:spPr>
        <p:txBody>
          <a:bodyPr wrap="square">
            <a:spAutoFit/>
          </a:bodyPr>
          <a:lstStyle/>
          <a:p>
            <a:pPr fontAlgn="base">
              <a:lnSpc>
                <a:spcPct val="90000"/>
              </a:lnSpc>
              <a:spcBef>
                <a:spcPts val="1000"/>
              </a:spcBef>
              <a:buClr>
                <a:srgbClr val="F08100"/>
              </a:buClr>
            </a:pPr>
            <a:r>
              <a:rPr lang="nl-NL" sz="1500" dirty="0">
                <a:solidFill>
                  <a:srgbClr val="262626"/>
                </a:solidFill>
                <a:latin typeface="Barlow" panose="00000500000000000000" pitchFamily="2" charset="0"/>
                <a:cs typeface="Arial" charset="0"/>
              </a:rPr>
              <a:t>+ economische onderbouwing van het voornemen</a:t>
            </a:r>
          </a:p>
        </p:txBody>
      </p:sp>
    </p:spTree>
    <p:extLst>
      <p:ext uri="{BB962C8B-B14F-4D97-AF65-F5344CB8AC3E}">
        <p14:creationId xmlns:p14="http://schemas.microsoft.com/office/powerpoint/2010/main" val="292980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70168"/>
          </a:xfrm>
        </p:spPr>
        <p:txBody>
          <a:bodyPr vert="horz" lIns="0" tIns="45720" rIns="91440" bIns="45720" rtlCol="0" anchor="t">
            <a:normAutofit fontScale="85000" lnSpcReduction="20000"/>
          </a:bodyPr>
          <a:lstStyle/>
          <a:p>
            <a:pPr fontAlgn="base"/>
            <a:r>
              <a:rPr lang="nl-NL" dirty="0">
                <a:solidFill>
                  <a:srgbClr val="262626"/>
                </a:solidFill>
                <a:latin typeface="Barlow" panose="00000500000000000000" pitchFamily="2" charset="0"/>
                <a:ea typeface="Calibri" panose="020F0502020204030204" pitchFamily="34" charset="0"/>
              </a:rPr>
              <a:t>Vliegverkeer </a:t>
            </a:r>
          </a:p>
          <a:p>
            <a:pPr lvl="1" fontAlgn="base"/>
            <a:r>
              <a:rPr lang="nl-NL" dirty="0">
                <a:solidFill>
                  <a:schemeClr val="tx1"/>
                </a:solidFill>
                <a:latin typeface="Barlow" panose="00000500000000000000" pitchFamily="2" charset="0"/>
                <a:ea typeface="Calibri" panose="020F0502020204030204" pitchFamily="34" charset="0"/>
              </a:rPr>
              <a:t>Rekenmethode Doc.29, cf. laatste inzichten berekening geluidbelasting door luchtvaart</a:t>
            </a:r>
          </a:p>
          <a:p>
            <a:pPr lvl="1" fontAlgn="base"/>
            <a:r>
              <a:rPr lang="nl-NL" dirty="0">
                <a:solidFill>
                  <a:schemeClr val="tx1"/>
                </a:solidFill>
                <a:latin typeface="Barlow" panose="00000500000000000000" pitchFamily="2" charset="0"/>
                <a:ea typeface="Calibri" panose="020F0502020204030204" pitchFamily="34" charset="0"/>
              </a:rPr>
              <a:t>Geluidbelasting in </a:t>
            </a:r>
            <a:r>
              <a:rPr lang="nl-NL" dirty="0" err="1">
                <a:solidFill>
                  <a:schemeClr val="tx1"/>
                </a:solidFill>
                <a:latin typeface="Barlow" panose="00000500000000000000" pitchFamily="2" charset="0"/>
                <a:ea typeface="Calibri" panose="020F0502020204030204" pitchFamily="34" charset="0"/>
              </a:rPr>
              <a:t>L</a:t>
            </a:r>
            <a:r>
              <a:rPr lang="nl-NL" baseline="-25000" dirty="0" err="1">
                <a:solidFill>
                  <a:schemeClr val="tx1"/>
                </a:solidFill>
                <a:latin typeface="Barlow" panose="00000500000000000000" pitchFamily="2" charset="0"/>
                <a:ea typeface="Calibri" panose="020F0502020204030204" pitchFamily="34" charset="0"/>
              </a:rPr>
              <a:t>den</a:t>
            </a:r>
            <a:r>
              <a:rPr lang="nl-NL" dirty="0">
                <a:solidFill>
                  <a:schemeClr val="tx1"/>
                </a:solidFill>
                <a:latin typeface="Barlow" panose="00000500000000000000" pitchFamily="2" charset="0"/>
                <a:ea typeface="Calibri" panose="020F0502020204030204" pitchFamily="34" charset="0"/>
              </a:rPr>
              <a:t> (vanaf 45 dB(A)) en in </a:t>
            </a:r>
            <a:r>
              <a:rPr lang="nl-NL" dirty="0" err="1">
                <a:solidFill>
                  <a:schemeClr val="tx1"/>
                </a:solidFill>
                <a:latin typeface="Barlow" panose="00000500000000000000" pitchFamily="2" charset="0"/>
                <a:ea typeface="Calibri" panose="020F0502020204030204" pitchFamily="34" charset="0"/>
              </a:rPr>
              <a:t>L</a:t>
            </a:r>
            <a:r>
              <a:rPr lang="nl-NL" baseline="-25000" dirty="0" err="1">
                <a:solidFill>
                  <a:schemeClr val="tx1"/>
                </a:solidFill>
                <a:latin typeface="Barlow" panose="00000500000000000000" pitchFamily="2" charset="0"/>
                <a:ea typeface="Calibri" panose="020F0502020204030204" pitchFamily="34" charset="0"/>
              </a:rPr>
              <a:t>night</a:t>
            </a:r>
            <a:r>
              <a:rPr lang="nl-NL" dirty="0">
                <a:solidFill>
                  <a:schemeClr val="tx1"/>
                </a:solidFill>
                <a:latin typeface="Barlow" panose="00000500000000000000" pitchFamily="2" charset="0"/>
                <a:ea typeface="Calibri" panose="020F0502020204030204" pitchFamily="34" charset="0"/>
              </a:rPr>
              <a:t> (vanaf 40 dB(A))</a:t>
            </a:r>
          </a:p>
          <a:p>
            <a:pPr lvl="1" fontAlgn="base"/>
            <a:r>
              <a:rPr lang="nl-NL" dirty="0">
                <a:solidFill>
                  <a:schemeClr val="tx1"/>
                </a:solidFill>
                <a:latin typeface="Barlow" panose="00000500000000000000" pitchFamily="2" charset="0"/>
                <a:ea typeface="Calibri" panose="020F0502020204030204" pitchFamily="34" charset="0"/>
              </a:rPr>
              <a:t>Ernstig geluidgehinderden en aantallen </a:t>
            </a:r>
            <a:r>
              <a:rPr lang="nl-NL" dirty="0" err="1">
                <a:solidFill>
                  <a:schemeClr val="tx1"/>
                </a:solidFill>
                <a:latin typeface="Barlow" panose="00000500000000000000" pitchFamily="2" charset="0"/>
                <a:ea typeface="Calibri" panose="020F0502020204030204" pitchFamily="34" charset="0"/>
              </a:rPr>
              <a:t>slaapverstoorden</a:t>
            </a:r>
            <a:endParaRPr lang="nl-NL" dirty="0">
              <a:solidFill>
                <a:schemeClr val="tx1"/>
              </a:solidFill>
              <a:latin typeface="Barlow" panose="00000500000000000000" pitchFamily="2" charset="0"/>
              <a:ea typeface="Calibri" panose="020F0502020204030204" pitchFamily="34" charset="0"/>
            </a:endParaRPr>
          </a:p>
          <a:p>
            <a:pPr lvl="1" fontAlgn="base"/>
            <a:r>
              <a:rPr lang="nl-NL" dirty="0">
                <a:solidFill>
                  <a:schemeClr val="tx1"/>
                </a:solidFill>
                <a:latin typeface="Barlow" panose="00000500000000000000" pitchFamily="2" charset="0"/>
                <a:ea typeface="Calibri" panose="020F0502020204030204" pitchFamily="34" charset="0"/>
              </a:rPr>
              <a:t>Geluidbelastingen L</a:t>
            </a:r>
            <a:r>
              <a:rPr lang="nl-NL" baseline="-25000" dirty="0">
                <a:solidFill>
                  <a:schemeClr val="tx1"/>
                </a:solidFill>
                <a:latin typeface="Barlow" panose="00000500000000000000" pitchFamily="2" charset="0"/>
                <a:ea typeface="Calibri" panose="020F0502020204030204" pitchFamily="34" charset="0"/>
              </a:rPr>
              <a:t>den</a:t>
            </a:r>
            <a:r>
              <a:rPr lang="nl-NL" dirty="0">
                <a:solidFill>
                  <a:schemeClr val="tx1"/>
                </a:solidFill>
                <a:latin typeface="Barlow" panose="00000500000000000000" pitchFamily="2" charset="0"/>
                <a:ea typeface="Calibri" panose="020F0502020204030204" pitchFamily="34" charset="0"/>
              </a:rPr>
              <a:t> worden in LHB op handhavingspunten als grenswaarden vastgelegd</a:t>
            </a:r>
          </a:p>
          <a:p>
            <a:pPr fontAlgn="base"/>
            <a:r>
              <a:rPr lang="nl-NL" dirty="0">
                <a:solidFill>
                  <a:schemeClr val="tx1"/>
                </a:solidFill>
                <a:latin typeface="Barlow" panose="00000500000000000000" pitchFamily="2" charset="0"/>
                <a:ea typeface="Calibri" panose="020F0502020204030204" pitchFamily="34" charset="0"/>
              </a:rPr>
              <a:t>Gecumuleerde geluidbelastingen (</a:t>
            </a:r>
            <a:r>
              <a:rPr lang="nl-NL" dirty="0" err="1">
                <a:solidFill>
                  <a:schemeClr val="tx1"/>
                </a:solidFill>
                <a:latin typeface="Barlow" panose="00000500000000000000" pitchFamily="2" charset="0"/>
                <a:ea typeface="Calibri" panose="020F0502020204030204" pitchFamily="34" charset="0"/>
              </a:rPr>
              <a:t>Lden</a:t>
            </a:r>
            <a:r>
              <a:rPr lang="nl-NL" dirty="0">
                <a:solidFill>
                  <a:schemeClr val="tx1"/>
                </a:solidFill>
                <a:latin typeface="Barlow" panose="00000500000000000000" pitchFamily="2" charset="0"/>
                <a:ea typeface="Calibri" panose="020F0502020204030204" pitchFamily="34" charset="0"/>
              </a:rPr>
              <a:t>):</a:t>
            </a:r>
          </a:p>
          <a:p>
            <a:pPr lvl="1" fontAlgn="base"/>
            <a:r>
              <a:rPr lang="nl-NL" dirty="0">
                <a:solidFill>
                  <a:schemeClr val="tx1"/>
                </a:solidFill>
                <a:latin typeface="Barlow" panose="00000500000000000000" pitchFamily="2" charset="0"/>
                <a:ea typeface="Calibri" panose="020F0502020204030204" pitchFamily="34" charset="0"/>
              </a:rPr>
              <a:t>Rekenmethode cf. </a:t>
            </a:r>
            <a:r>
              <a:rPr lang="nl-NL" dirty="0">
                <a:solidFill>
                  <a:srgbClr val="262626"/>
                </a:solidFill>
                <a:latin typeface="Barlow" panose="00000500000000000000" pitchFamily="2" charset="0"/>
                <a:ea typeface="Calibri" panose="020F0502020204030204" pitchFamily="34" charset="0"/>
              </a:rPr>
              <a:t>Bijlage xxvi bij artikel 8.25, derde lid, van de omgevingsregeling </a:t>
            </a:r>
          </a:p>
          <a:p>
            <a:pPr lvl="1" fontAlgn="base"/>
            <a:r>
              <a:rPr lang="nl-NL" dirty="0">
                <a:solidFill>
                  <a:srgbClr val="262626"/>
                </a:solidFill>
                <a:latin typeface="Barlow" panose="00000500000000000000" pitchFamily="2" charset="0"/>
                <a:ea typeface="Calibri" panose="020F0502020204030204" pitchFamily="34" charset="0"/>
              </a:rPr>
              <a:t>Luchtverkeer: </a:t>
            </a:r>
            <a:r>
              <a:rPr lang="nl-NL" dirty="0" err="1">
                <a:solidFill>
                  <a:srgbClr val="262626"/>
                </a:solidFill>
                <a:latin typeface="Barlow" panose="00000500000000000000" pitchFamily="2" charset="0"/>
                <a:ea typeface="Calibri" panose="020F0502020204030204" pitchFamily="34" charset="0"/>
              </a:rPr>
              <a:t>luchtgebonden</a:t>
            </a:r>
            <a:r>
              <a:rPr lang="nl-NL" dirty="0">
                <a:solidFill>
                  <a:srgbClr val="262626"/>
                </a:solidFill>
                <a:latin typeface="Barlow" panose="00000500000000000000" pitchFamily="2" charset="0"/>
                <a:ea typeface="Calibri" panose="020F0502020204030204" pitchFamily="34" charset="0"/>
              </a:rPr>
              <a:t> activiteiten | taxiën van/naar platforms</a:t>
            </a:r>
          </a:p>
          <a:p>
            <a:pPr lvl="1" fontAlgn="base"/>
            <a:r>
              <a:rPr lang="nl-NL" dirty="0">
                <a:solidFill>
                  <a:srgbClr val="262626"/>
                </a:solidFill>
                <a:latin typeface="Barlow" panose="00000500000000000000" pitchFamily="2" charset="0"/>
                <a:ea typeface="Calibri" panose="020F0502020204030204" pitchFamily="34" charset="0"/>
              </a:rPr>
              <a:t>Industrielawaai: grondgebonden activiteiten MAA | </a:t>
            </a:r>
            <a:r>
              <a:rPr lang="nl-NL" dirty="0" err="1">
                <a:solidFill>
                  <a:srgbClr val="262626"/>
                </a:solidFill>
                <a:latin typeface="Barlow" panose="00000500000000000000" pitchFamily="2" charset="0"/>
                <a:ea typeface="Calibri" panose="020F0502020204030204" pitchFamily="34" charset="0"/>
              </a:rPr>
              <a:t>Aviation</a:t>
            </a:r>
            <a:r>
              <a:rPr lang="nl-NL" dirty="0">
                <a:solidFill>
                  <a:srgbClr val="262626"/>
                </a:solidFill>
                <a:latin typeface="Barlow" panose="00000500000000000000" pitchFamily="2" charset="0"/>
                <a:ea typeface="Calibri" panose="020F0502020204030204" pitchFamily="34" charset="0"/>
              </a:rPr>
              <a:t> Valley | IT </a:t>
            </a:r>
            <a:r>
              <a:rPr lang="nl-NL" dirty="0" err="1">
                <a:solidFill>
                  <a:srgbClr val="262626"/>
                </a:solidFill>
                <a:latin typeface="Barlow" panose="00000500000000000000" pitchFamily="2" charset="0"/>
                <a:ea typeface="Calibri" panose="020F0502020204030204" pitchFamily="34" charset="0"/>
              </a:rPr>
              <a:t>Beaxtrixhaven</a:t>
            </a:r>
            <a:r>
              <a:rPr lang="nl-NL" dirty="0">
                <a:solidFill>
                  <a:srgbClr val="262626"/>
                </a:solidFill>
                <a:latin typeface="Barlow" panose="00000500000000000000" pitchFamily="2" charset="0"/>
                <a:ea typeface="Calibri" panose="020F0502020204030204" pitchFamily="34" charset="0"/>
              </a:rPr>
              <a:t>-Maastricht | IT </a:t>
            </a:r>
            <a:r>
              <a:rPr lang="nl-NL" dirty="0" err="1">
                <a:solidFill>
                  <a:srgbClr val="262626"/>
                </a:solidFill>
                <a:latin typeface="Barlow" panose="00000500000000000000" pitchFamily="2" charset="0"/>
                <a:ea typeface="Calibri" panose="020F0502020204030204" pitchFamily="34" charset="0"/>
              </a:rPr>
              <a:t>Chemelot</a:t>
            </a:r>
            <a:r>
              <a:rPr lang="nl-NL" dirty="0">
                <a:solidFill>
                  <a:srgbClr val="262626"/>
                </a:solidFill>
                <a:latin typeface="Barlow" panose="00000500000000000000" pitchFamily="2" charset="0"/>
                <a:ea typeface="Calibri" panose="020F0502020204030204" pitchFamily="34" charset="0"/>
              </a:rPr>
              <a:t> Sittard-Geleen</a:t>
            </a:r>
          </a:p>
          <a:p>
            <a:pPr lvl="1" fontAlgn="base"/>
            <a:r>
              <a:rPr lang="nl-NL" dirty="0">
                <a:solidFill>
                  <a:srgbClr val="262626"/>
                </a:solidFill>
                <a:latin typeface="Barlow" panose="00000500000000000000" pitchFamily="2" charset="0"/>
                <a:ea typeface="Calibri" panose="020F0502020204030204" pitchFamily="34" charset="0"/>
              </a:rPr>
              <a:t>Wegverkeer: </a:t>
            </a:r>
          </a:p>
          <a:p>
            <a:pPr lvl="2" fontAlgn="base"/>
            <a:r>
              <a:rPr lang="nl-NL" dirty="0">
                <a:solidFill>
                  <a:srgbClr val="262626"/>
                </a:solidFill>
                <a:latin typeface="Barlow" panose="00000500000000000000" pitchFamily="2" charset="0"/>
                <a:ea typeface="Calibri" panose="020F0502020204030204" pitchFamily="34" charset="0"/>
              </a:rPr>
              <a:t>Rijkswegen A2 | A79 | A76 o.b.v. geluidregister</a:t>
            </a:r>
          </a:p>
          <a:p>
            <a:pPr lvl="2" fontAlgn="base"/>
            <a:r>
              <a:rPr lang="nl-NL" dirty="0">
                <a:solidFill>
                  <a:srgbClr val="262626"/>
                </a:solidFill>
                <a:latin typeface="Barlow" panose="00000500000000000000" pitchFamily="2" charset="0"/>
                <a:ea typeface="Calibri" panose="020F0502020204030204" pitchFamily="34" charset="0"/>
              </a:rPr>
              <a:t>Provinciale wegen : N590 (Maastricht – Valkenburg) | N294 (Sittard – Urmond) | N276 (Brunssum - St. Joost) o.b.v. verkeersaantallen 2022</a:t>
            </a:r>
          </a:p>
          <a:p>
            <a:pPr lvl="1" fontAlgn="base"/>
            <a:r>
              <a:rPr lang="nl-NL" dirty="0">
                <a:solidFill>
                  <a:srgbClr val="262626"/>
                </a:solidFill>
                <a:latin typeface="Barlow" panose="00000500000000000000" pitchFamily="2" charset="0"/>
                <a:ea typeface="Calibri" panose="020F0502020204030204" pitchFamily="34" charset="0"/>
              </a:rPr>
              <a:t>Spoorverkeer: spoorlijn Maastricht-Heerlen | Spoorlijn Maastricht-Sittard | Spoorlijn Heerlen-Sittard o.b.v. geluidregister</a:t>
            </a: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Geluid</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4245959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70168"/>
          </a:xfrm>
        </p:spPr>
        <p:txBody>
          <a:bodyPr vert="horz" lIns="0" tIns="45720" rIns="91440" bIns="45720" rtlCol="0" anchor="t">
            <a:normAutofit/>
          </a:bodyPr>
          <a:lstStyle/>
          <a:p>
            <a:pPr fontAlgn="base"/>
            <a:r>
              <a:rPr lang="nl-NL" dirty="0">
                <a:solidFill>
                  <a:srgbClr val="262626"/>
                </a:solidFill>
                <a:latin typeface="Barlow" panose="00000500000000000000" pitchFamily="2" charset="0"/>
                <a:ea typeface="Calibri" panose="020F0502020204030204" pitchFamily="34" charset="0"/>
              </a:rPr>
              <a:t>Meer detail in uitgangspunten:</a:t>
            </a:r>
          </a:p>
          <a:p>
            <a:pPr lvl="1" fontAlgn="base"/>
            <a:r>
              <a:rPr lang="nl-NL" dirty="0">
                <a:solidFill>
                  <a:srgbClr val="262626"/>
                </a:solidFill>
                <a:latin typeface="Barlow" panose="00000500000000000000" pitchFamily="2" charset="0"/>
                <a:ea typeface="Calibri" panose="020F0502020204030204" pitchFamily="34" charset="0"/>
              </a:rPr>
              <a:t>Vliegroutes</a:t>
            </a:r>
          </a:p>
          <a:p>
            <a:pPr lvl="1" fontAlgn="base"/>
            <a:r>
              <a:rPr lang="nl-NL" dirty="0">
                <a:solidFill>
                  <a:srgbClr val="262626"/>
                </a:solidFill>
                <a:latin typeface="Barlow" panose="00000500000000000000" pitchFamily="2" charset="0"/>
                <a:ea typeface="Calibri" panose="020F0502020204030204" pitchFamily="34" charset="0"/>
              </a:rPr>
              <a:t>Vliegtuigtypes</a:t>
            </a:r>
          </a:p>
          <a:p>
            <a:pPr lvl="1" fontAlgn="base"/>
            <a:r>
              <a:rPr lang="nl-NL" dirty="0">
                <a:solidFill>
                  <a:srgbClr val="262626"/>
                </a:solidFill>
                <a:latin typeface="Barlow" panose="00000500000000000000" pitchFamily="2" charset="0"/>
                <a:ea typeface="Calibri" panose="020F0502020204030204" pitchFamily="34" charset="0"/>
              </a:rPr>
              <a:t>Maaiveldhoogtes en hoogte van de woningen (rekenpunten)</a:t>
            </a:r>
          </a:p>
          <a:p>
            <a:pPr fontAlgn="base"/>
            <a:r>
              <a:rPr lang="nl-NL" dirty="0">
                <a:solidFill>
                  <a:srgbClr val="262626"/>
                </a:solidFill>
                <a:latin typeface="Barlow" panose="00000500000000000000" pitchFamily="2" charset="0"/>
                <a:ea typeface="Calibri" panose="020F0502020204030204" pitchFamily="34" charset="0"/>
              </a:rPr>
              <a:t>Voortschrijdende inzichten:</a:t>
            </a:r>
          </a:p>
          <a:p>
            <a:pPr lvl="1" fontAlgn="base"/>
            <a:r>
              <a:rPr lang="nl-NL" dirty="0">
                <a:solidFill>
                  <a:srgbClr val="262626"/>
                </a:solidFill>
                <a:latin typeface="Barlow" panose="00000500000000000000" pitchFamily="2" charset="0"/>
                <a:ea typeface="Calibri" panose="020F0502020204030204" pitchFamily="34" charset="0"/>
              </a:rPr>
              <a:t>Geluidprestatie vliegtuigtypes</a:t>
            </a:r>
          </a:p>
          <a:p>
            <a:pPr lvl="1" fontAlgn="base"/>
            <a:r>
              <a:rPr lang="nl-NL" dirty="0">
                <a:solidFill>
                  <a:srgbClr val="262626"/>
                </a:solidFill>
                <a:latin typeface="Barlow" panose="00000500000000000000" pitchFamily="2" charset="0"/>
                <a:ea typeface="Calibri" panose="020F0502020204030204" pitchFamily="34" charset="0"/>
              </a:rPr>
              <a:t>Bouw/sloop van woningen</a:t>
            </a:r>
          </a:p>
          <a:p>
            <a:pPr lvl="1" fontAlgn="base"/>
            <a:r>
              <a:rPr lang="nl-NL" dirty="0">
                <a:solidFill>
                  <a:srgbClr val="262626"/>
                </a:solidFill>
                <a:latin typeface="Barlow" panose="00000500000000000000" pitchFamily="2" charset="0"/>
                <a:ea typeface="Calibri" panose="020F0502020204030204" pitchFamily="34" charset="0"/>
              </a:rPr>
              <a:t>Demografische ontwikkeling (aantal bewoners per woning)</a:t>
            </a:r>
          </a:p>
          <a:p>
            <a:pPr fontAlgn="base"/>
            <a:r>
              <a:rPr lang="nl-NL" dirty="0" err="1">
                <a:solidFill>
                  <a:srgbClr val="262626"/>
                </a:solidFill>
                <a:latin typeface="Barlow" panose="00000500000000000000" pitchFamily="2" charset="0"/>
                <a:ea typeface="Calibri" panose="020F0502020204030204" pitchFamily="34" charset="0"/>
              </a:rPr>
              <a:t>Rekentechnische</a:t>
            </a:r>
            <a:r>
              <a:rPr lang="nl-NL" dirty="0">
                <a:solidFill>
                  <a:srgbClr val="262626"/>
                </a:solidFill>
                <a:latin typeface="Barlow" panose="00000500000000000000" pitchFamily="2" charset="0"/>
                <a:ea typeface="Calibri" panose="020F0502020204030204" pitchFamily="34" charset="0"/>
              </a:rPr>
              <a:t> veranderingen:</a:t>
            </a:r>
          </a:p>
          <a:p>
            <a:pPr lvl="1" fontAlgn="base"/>
            <a:r>
              <a:rPr lang="nl-NL" dirty="0" err="1">
                <a:solidFill>
                  <a:srgbClr val="262626"/>
                </a:solidFill>
                <a:latin typeface="Barlow" panose="00000500000000000000" pitchFamily="2" charset="0"/>
                <a:ea typeface="Calibri" panose="020F0502020204030204" pitchFamily="34" charset="0"/>
              </a:rPr>
              <a:t>Geluidoverdrachtsberekeningen</a:t>
            </a:r>
            <a:r>
              <a:rPr lang="nl-NL" dirty="0">
                <a:solidFill>
                  <a:srgbClr val="262626"/>
                </a:solidFill>
                <a:latin typeface="Barlow" panose="00000500000000000000" pitchFamily="2" charset="0"/>
                <a:ea typeface="Calibri" panose="020F0502020204030204" pitchFamily="34" charset="0"/>
              </a:rPr>
              <a:t> (b.v. atmosferische demping)</a:t>
            </a:r>
          </a:p>
          <a:p>
            <a:pPr lvl="1" fontAlgn="base"/>
            <a:r>
              <a:rPr lang="nl-NL" dirty="0">
                <a:solidFill>
                  <a:srgbClr val="262626"/>
                </a:solidFill>
                <a:latin typeface="Barlow" panose="00000500000000000000" pitchFamily="2" charset="0"/>
                <a:ea typeface="Calibri" panose="020F0502020204030204" pitchFamily="34" charset="0"/>
              </a:rPr>
              <a:t>Dosis-effectrelatie</a:t>
            </a: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fontScale="90000"/>
          </a:bodyPr>
          <a:lstStyle/>
          <a:p>
            <a:r>
              <a:rPr lang="nl-NL" dirty="0">
                <a:latin typeface="Arial"/>
                <a:cs typeface="Arial"/>
              </a:rPr>
              <a:t>Geluid: van NRM naar Doc29</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325635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4" y="2612571"/>
            <a:ext cx="9968107" cy="4087167"/>
          </a:xfrm>
        </p:spPr>
        <p:txBody>
          <a:bodyPr vert="horz" lIns="0" tIns="45720" rIns="91440" bIns="45720" rtlCol="0" anchor="t">
            <a:normAutofit/>
          </a:bodyPr>
          <a:lstStyle/>
          <a:p>
            <a:pPr fontAlgn="base"/>
            <a:r>
              <a:rPr lang="nl-NL" dirty="0">
                <a:solidFill>
                  <a:srgbClr val="262626"/>
                </a:solidFill>
                <a:latin typeface="Barlow" panose="00000500000000000000" pitchFamily="2" charset="0"/>
                <a:ea typeface="Calibri" panose="020F0502020204030204" pitchFamily="34" charset="0"/>
              </a:rPr>
              <a:t>Welke scenario’s onderzoeken:</a:t>
            </a:r>
          </a:p>
          <a:p>
            <a:pPr lvl="1" fontAlgn="base"/>
            <a:r>
              <a:rPr lang="nl-NL" b="1" dirty="0">
                <a:solidFill>
                  <a:srgbClr val="262626"/>
                </a:solidFill>
                <a:latin typeface="Barlow" panose="00000500000000000000" pitchFamily="2" charset="0"/>
                <a:ea typeface="Calibri" panose="020F0502020204030204" pitchFamily="34" charset="0"/>
              </a:rPr>
              <a:t>Referentiesituatie:</a:t>
            </a:r>
            <a:r>
              <a:rPr lang="nl-NL" dirty="0">
                <a:solidFill>
                  <a:srgbClr val="262626"/>
                </a:solidFill>
                <a:latin typeface="Barlow" panose="00000500000000000000" pitchFamily="2" charset="0"/>
                <a:ea typeface="Calibri" panose="020F0502020204030204" pitchFamily="34" charset="0"/>
              </a:rPr>
              <a:t> vergunde situatie met autonome ontwikkeling </a:t>
            </a:r>
          </a:p>
          <a:p>
            <a:pPr lvl="2" fontAlgn="base"/>
            <a:r>
              <a:rPr lang="nl-NL" dirty="0">
                <a:solidFill>
                  <a:srgbClr val="262626"/>
                </a:solidFill>
                <a:latin typeface="Barlow" panose="00000500000000000000" pitchFamily="2" charset="0"/>
                <a:ea typeface="Calibri" panose="020F0502020204030204" pitchFamily="34" charset="0"/>
              </a:rPr>
              <a:t>Baanlengte:  2.500 m</a:t>
            </a:r>
          </a:p>
          <a:p>
            <a:pPr lvl="2" fontAlgn="base"/>
            <a:r>
              <a:rPr lang="nl-NL" dirty="0">
                <a:solidFill>
                  <a:srgbClr val="262626"/>
                </a:solidFill>
                <a:latin typeface="Barlow" panose="00000500000000000000" pitchFamily="2" charset="0"/>
                <a:ea typeface="Calibri" panose="020F0502020204030204" pitchFamily="34" charset="0"/>
              </a:rPr>
              <a:t>Vertrekpunt voor autonome ontwikkeling: </a:t>
            </a:r>
            <a:r>
              <a:rPr lang="nl-NL" u="sng" dirty="0">
                <a:solidFill>
                  <a:srgbClr val="262626"/>
                </a:solidFill>
                <a:latin typeface="Barlow" panose="00000500000000000000" pitchFamily="2" charset="0"/>
                <a:ea typeface="Calibri" panose="020F0502020204030204" pitchFamily="34" charset="0"/>
              </a:rPr>
              <a:t>vlootsamenstelling</a:t>
            </a:r>
            <a:r>
              <a:rPr lang="nl-NL" dirty="0">
                <a:solidFill>
                  <a:srgbClr val="262626"/>
                </a:solidFill>
                <a:latin typeface="Barlow" panose="00000500000000000000" pitchFamily="2" charset="0"/>
                <a:ea typeface="Calibri" panose="020F0502020204030204" pitchFamily="34" charset="0"/>
              </a:rPr>
              <a:t> scenario 2025 BP MAA</a:t>
            </a:r>
          </a:p>
          <a:p>
            <a:pPr lvl="2" fontAlgn="base"/>
            <a:r>
              <a:rPr lang="nl-NL" u="sng" dirty="0">
                <a:solidFill>
                  <a:srgbClr val="262626"/>
                </a:solidFill>
                <a:latin typeface="Barlow" panose="00000500000000000000" pitchFamily="2" charset="0"/>
                <a:ea typeface="Calibri" panose="020F0502020204030204" pitchFamily="34" charset="0"/>
              </a:rPr>
              <a:t>Aantallen </a:t>
            </a:r>
            <a:r>
              <a:rPr lang="nl-NL" dirty="0">
                <a:solidFill>
                  <a:srgbClr val="262626"/>
                </a:solidFill>
                <a:latin typeface="Barlow" panose="00000500000000000000" pitchFamily="2" charset="0"/>
                <a:ea typeface="Calibri" panose="020F0502020204030204" pitchFamily="34" charset="0"/>
              </a:rPr>
              <a:t>vliegbewegingen: op basis van NRM-berekeningen die worden afgezet tegen de geluidbelastingen van Omzettingsregeling</a:t>
            </a:r>
          </a:p>
          <a:p>
            <a:pPr lvl="2" fontAlgn="base"/>
            <a:r>
              <a:rPr lang="nl-NL" dirty="0">
                <a:solidFill>
                  <a:srgbClr val="262626"/>
                </a:solidFill>
                <a:latin typeface="Barlow" panose="00000500000000000000" pitchFamily="2" charset="0"/>
                <a:ea typeface="Calibri" panose="020F0502020204030204" pitchFamily="34" charset="0"/>
              </a:rPr>
              <a:t>Bepalen van geluidbelastingen in Doc29 voor m.e.r.-beoordeling</a:t>
            </a:r>
          </a:p>
          <a:p>
            <a:pPr lvl="1" fontAlgn="base"/>
            <a:r>
              <a:rPr lang="nl-NL" b="1" dirty="0">
                <a:solidFill>
                  <a:srgbClr val="262626"/>
                </a:solidFill>
                <a:latin typeface="Barlow" panose="00000500000000000000" pitchFamily="2" charset="0"/>
                <a:ea typeface="Calibri" panose="020F0502020204030204" pitchFamily="34" charset="0"/>
              </a:rPr>
              <a:t>Huidige situatie: </a:t>
            </a:r>
            <a:r>
              <a:rPr lang="nl-NL" dirty="0">
                <a:solidFill>
                  <a:srgbClr val="262626"/>
                </a:solidFill>
                <a:latin typeface="Barlow" panose="00000500000000000000" pitchFamily="2" charset="0"/>
                <a:ea typeface="Calibri" panose="020F0502020204030204" pitchFamily="34" charset="0"/>
              </a:rPr>
              <a:t>gebruiksjaar 2022</a:t>
            </a:r>
          </a:p>
          <a:p>
            <a:pPr lvl="2" fontAlgn="base"/>
            <a:r>
              <a:rPr lang="nl-NL" dirty="0">
                <a:solidFill>
                  <a:srgbClr val="262626"/>
                </a:solidFill>
                <a:latin typeface="Barlow" panose="00000500000000000000" pitchFamily="2" charset="0"/>
                <a:ea typeface="Calibri" panose="020F0502020204030204" pitchFamily="34" charset="0"/>
              </a:rPr>
              <a:t>Bepalen van geluidbelastingen in Doc29 voor m.e.r.-beoordeling</a:t>
            </a:r>
          </a:p>
          <a:p>
            <a:pPr lvl="1" fontAlgn="base"/>
            <a:r>
              <a:rPr lang="nl-NL" b="1" dirty="0">
                <a:solidFill>
                  <a:srgbClr val="262626"/>
                </a:solidFill>
                <a:latin typeface="Barlow" panose="00000500000000000000" pitchFamily="2" charset="0"/>
                <a:ea typeface="Calibri" panose="020F0502020204030204" pitchFamily="34" charset="0"/>
              </a:rPr>
              <a:t>Toekomstscenario: </a:t>
            </a:r>
            <a:r>
              <a:rPr lang="nl-NL" dirty="0">
                <a:solidFill>
                  <a:srgbClr val="262626"/>
                </a:solidFill>
                <a:latin typeface="Barlow" panose="00000500000000000000" pitchFamily="2" charset="0"/>
                <a:ea typeface="Calibri" panose="020F0502020204030204" pitchFamily="34" charset="0"/>
              </a:rPr>
              <a:t>vertrekpunt </a:t>
            </a:r>
            <a:r>
              <a:rPr lang="nl-NL" u="sng" dirty="0">
                <a:solidFill>
                  <a:srgbClr val="262626"/>
                </a:solidFill>
                <a:latin typeface="Barlow" panose="00000500000000000000" pitchFamily="2" charset="0"/>
                <a:ea typeface="Calibri" panose="020F0502020204030204" pitchFamily="34" charset="0"/>
              </a:rPr>
              <a:t>aantallen</a:t>
            </a:r>
            <a:r>
              <a:rPr lang="nl-NL" dirty="0">
                <a:solidFill>
                  <a:srgbClr val="262626"/>
                </a:solidFill>
                <a:latin typeface="Barlow" panose="00000500000000000000" pitchFamily="2" charset="0"/>
                <a:ea typeface="Calibri" panose="020F0502020204030204" pitchFamily="34" charset="0"/>
              </a:rPr>
              <a:t> én </a:t>
            </a:r>
            <a:r>
              <a:rPr lang="nl-NL" u="sng" dirty="0">
                <a:solidFill>
                  <a:srgbClr val="262626"/>
                </a:solidFill>
                <a:latin typeface="Barlow" panose="00000500000000000000" pitchFamily="2" charset="0"/>
                <a:ea typeface="Calibri" panose="020F0502020204030204" pitchFamily="34" charset="0"/>
              </a:rPr>
              <a:t>vlootsamenstelling</a:t>
            </a:r>
            <a:r>
              <a:rPr lang="nl-NL" dirty="0">
                <a:solidFill>
                  <a:srgbClr val="262626"/>
                </a:solidFill>
                <a:latin typeface="Barlow" panose="00000500000000000000" pitchFamily="2" charset="0"/>
                <a:ea typeface="Calibri" panose="020F0502020204030204" pitchFamily="34" charset="0"/>
              </a:rPr>
              <a:t> scenario 2025 BP MAA </a:t>
            </a:r>
          </a:p>
          <a:p>
            <a:pPr lvl="2" fontAlgn="base"/>
            <a:r>
              <a:rPr lang="nl-NL" dirty="0">
                <a:solidFill>
                  <a:srgbClr val="262626"/>
                </a:solidFill>
                <a:latin typeface="Barlow" panose="00000500000000000000" pitchFamily="2" charset="0"/>
                <a:ea typeface="Calibri" panose="020F0502020204030204" pitchFamily="34" charset="0"/>
              </a:rPr>
              <a:t>Baanlengte 2.750 m</a:t>
            </a:r>
          </a:p>
          <a:p>
            <a:pPr lvl="2" fontAlgn="base"/>
            <a:r>
              <a:rPr lang="nl-NL" dirty="0">
                <a:solidFill>
                  <a:srgbClr val="262626"/>
                </a:solidFill>
                <a:latin typeface="Barlow" panose="00000500000000000000" pitchFamily="2" charset="0"/>
                <a:ea typeface="Calibri" panose="020F0502020204030204" pitchFamily="34" charset="0"/>
              </a:rPr>
              <a:t>Bepalen geluidbelastingen met NRM en Doc29 – afzetten tegen geluidgrenswaarden I&amp;W</a:t>
            </a:r>
          </a:p>
          <a:p>
            <a:pPr lvl="2" fontAlgn="base"/>
            <a:r>
              <a:rPr lang="nl-NL" dirty="0">
                <a:solidFill>
                  <a:srgbClr val="262626"/>
                </a:solidFill>
                <a:latin typeface="Barlow" panose="00000500000000000000" pitchFamily="2" charset="0"/>
                <a:ea typeface="Calibri" panose="020F0502020204030204" pitchFamily="34" charset="0"/>
              </a:rPr>
              <a:t>Bepalen aantallen EGH met Doc29 – afzetten tegen PS besluit – Van Geel</a:t>
            </a: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a:p>
            <a:pPr lvl="1" fontAlgn="base"/>
            <a:endParaRPr lang="nl-NL" dirty="0">
              <a:solidFill>
                <a:srgbClr val="262626"/>
              </a:solidFill>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fontScale="90000"/>
          </a:bodyPr>
          <a:lstStyle/>
          <a:p>
            <a:r>
              <a:rPr lang="nl-NL" dirty="0">
                <a:latin typeface="Arial"/>
                <a:cs typeface="Arial"/>
              </a:rPr>
              <a:t>Geluid: van NRM naar Doc29 </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21358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Plaatsgebonden Risico 10</a:t>
            </a:r>
            <a:r>
              <a:rPr lang="nl-NL" sz="1500" baseline="30000" dirty="0">
                <a:solidFill>
                  <a:srgbClr val="262626"/>
                </a:solidFill>
                <a:latin typeface="Barlow" panose="00000500000000000000" pitchFamily="2" charset="0"/>
                <a:ea typeface="Calibri" panose="020F0502020204030204" pitchFamily="34" charset="0"/>
              </a:rPr>
              <a:t>-5</a:t>
            </a:r>
            <a:r>
              <a:rPr lang="nl-NL" sz="1500" dirty="0">
                <a:solidFill>
                  <a:srgbClr val="262626"/>
                </a:solidFill>
                <a:latin typeface="Barlow" panose="00000500000000000000" pitchFamily="2" charset="0"/>
                <a:ea typeface="Calibri" panose="020F0502020204030204" pitchFamily="34" charset="0"/>
              </a:rPr>
              <a:t> en 10</a:t>
            </a:r>
            <a:r>
              <a:rPr lang="nl-NL" sz="1500" baseline="30000" dirty="0">
                <a:solidFill>
                  <a:srgbClr val="262626"/>
                </a:solidFill>
                <a:latin typeface="Barlow" panose="00000500000000000000" pitchFamily="2" charset="0"/>
                <a:ea typeface="Calibri" panose="020F0502020204030204" pitchFamily="34" charset="0"/>
              </a:rPr>
              <a:t>-6</a:t>
            </a:r>
            <a:r>
              <a:rPr lang="nl-NL" sz="1500" dirty="0">
                <a:solidFill>
                  <a:srgbClr val="262626"/>
                </a:solidFill>
                <a:latin typeface="Barlow" panose="00000500000000000000" pitchFamily="2" charset="0"/>
                <a:ea typeface="Calibri" panose="020F0502020204030204" pitchFamily="34" charset="0"/>
              </a:rPr>
              <a:t> contour </a:t>
            </a:r>
          </a:p>
          <a:p>
            <a:pPr fontAlgn="base"/>
            <a:r>
              <a:rPr lang="nl-NL" sz="1500" dirty="0">
                <a:solidFill>
                  <a:srgbClr val="262626"/>
                </a:solidFill>
                <a:latin typeface="Barlow" panose="00000500000000000000" pitchFamily="2" charset="0"/>
                <a:ea typeface="Calibri" panose="020F0502020204030204" pitchFamily="34" charset="0"/>
              </a:rPr>
              <a:t>Aanvullend: </a:t>
            </a:r>
          </a:p>
          <a:p>
            <a:pPr lvl="1" fontAlgn="base"/>
            <a:r>
              <a:rPr lang="nl-NL" sz="1500" dirty="0">
                <a:solidFill>
                  <a:srgbClr val="262626"/>
                </a:solidFill>
                <a:latin typeface="Barlow" panose="00000500000000000000" pitchFamily="2" charset="0"/>
                <a:ea typeface="Calibri" panose="020F0502020204030204" pitchFamily="34" charset="0"/>
              </a:rPr>
              <a:t>De PR-contouren van 10</a:t>
            </a:r>
            <a:r>
              <a:rPr lang="nl-NL" sz="1500" baseline="30000" dirty="0">
                <a:solidFill>
                  <a:srgbClr val="262626"/>
                </a:solidFill>
                <a:latin typeface="Barlow" panose="00000500000000000000" pitchFamily="2" charset="0"/>
                <a:ea typeface="Calibri" panose="020F0502020204030204" pitchFamily="34" charset="0"/>
              </a:rPr>
              <a:t>-7</a:t>
            </a:r>
            <a:r>
              <a:rPr lang="nl-NL" sz="1500" dirty="0">
                <a:solidFill>
                  <a:srgbClr val="262626"/>
                </a:solidFill>
                <a:latin typeface="Barlow" panose="00000500000000000000" pitchFamily="2" charset="0"/>
                <a:ea typeface="Calibri" panose="020F0502020204030204" pitchFamily="34" charset="0"/>
              </a:rPr>
              <a:t> en 10</a:t>
            </a:r>
            <a:r>
              <a:rPr lang="nl-NL" sz="1500" baseline="30000" dirty="0">
                <a:solidFill>
                  <a:srgbClr val="262626"/>
                </a:solidFill>
                <a:latin typeface="Barlow" panose="00000500000000000000" pitchFamily="2" charset="0"/>
                <a:ea typeface="Calibri" panose="020F0502020204030204" pitchFamily="34" charset="0"/>
              </a:rPr>
              <a:t>-8</a:t>
            </a:r>
          </a:p>
          <a:p>
            <a:pPr lvl="1" fontAlgn="base"/>
            <a:r>
              <a:rPr lang="nl-NL" sz="1500" dirty="0">
                <a:solidFill>
                  <a:srgbClr val="262626"/>
                </a:solidFill>
                <a:latin typeface="Barlow" panose="00000500000000000000" pitchFamily="2" charset="0"/>
                <a:ea typeface="Calibri" panose="020F0502020204030204" pitchFamily="34" charset="0"/>
              </a:rPr>
              <a:t>Groepsrisico</a:t>
            </a:r>
          </a:p>
          <a:p>
            <a:pPr lvl="1" fontAlgn="base"/>
            <a:r>
              <a:rPr lang="nl-NL" sz="1500" dirty="0">
                <a:solidFill>
                  <a:srgbClr val="262626"/>
                </a:solidFill>
                <a:latin typeface="Barlow" panose="00000500000000000000" pitchFamily="2" charset="0"/>
                <a:ea typeface="Calibri" panose="020F0502020204030204" pitchFamily="34" charset="0"/>
              </a:rPr>
              <a:t>Totaal Risico Gewicht (TRG)</a:t>
            </a:r>
          </a:p>
          <a:p>
            <a:pPr fontAlgn="base"/>
            <a:r>
              <a:rPr lang="nl-NL" sz="1500" dirty="0">
                <a:solidFill>
                  <a:srgbClr val="262626"/>
                </a:solidFill>
                <a:latin typeface="Barlow" panose="00000500000000000000" pitchFamily="2" charset="0"/>
                <a:ea typeface="Calibri" panose="020F0502020204030204" pitchFamily="34" charset="0"/>
              </a:rPr>
              <a:t>O.b.v. </a:t>
            </a:r>
            <a:r>
              <a:rPr lang="nl-NL" sz="1500" dirty="0">
                <a:solidFill>
                  <a:schemeClr val="tx1"/>
                </a:solidFill>
                <a:latin typeface="Barlow" panose="00000500000000000000" pitchFamily="2" charset="0"/>
                <a:ea typeface="Calibri" panose="020F0502020204030204" pitchFamily="34" charset="0"/>
              </a:rPr>
              <a:t>herziene ongevalskansen (2021) </a:t>
            </a: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Externe veiligheid </a:t>
            </a:r>
            <a:r>
              <a:rPr lang="nl-NL" sz="1300" dirty="0">
                <a:latin typeface="Arial"/>
                <a:cs typeface="Arial"/>
              </a:rPr>
              <a:t>(ongewijzigd)</a:t>
            </a:r>
            <a:endParaRPr lang="nl-NL" sz="1300"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700685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Vliegroutes: </a:t>
            </a:r>
          </a:p>
          <a:p>
            <a:pPr lvl="1" fontAlgn="base"/>
            <a:r>
              <a:rPr lang="nl-NL" sz="1500" dirty="0">
                <a:solidFill>
                  <a:srgbClr val="262626"/>
                </a:solidFill>
                <a:latin typeface="Barlow" panose="00000500000000000000" pitchFamily="2" charset="0"/>
                <a:ea typeface="Calibri" panose="020F0502020204030204" pitchFamily="34" charset="0"/>
              </a:rPr>
              <a:t>Hoogte en frequenties</a:t>
            </a:r>
          </a:p>
          <a:p>
            <a:pPr lvl="1" fontAlgn="base"/>
            <a:r>
              <a:rPr lang="nl-NL" sz="1500" dirty="0">
                <a:solidFill>
                  <a:srgbClr val="262626"/>
                </a:solidFill>
                <a:latin typeface="Barlow" panose="00000500000000000000" pitchFamily="2" charset="0"/>
                <a:ea typeface="Calibri" panose="020F0502020204030204" pitchFamily="34" charset="0"/>
              </a:rPr>
              <a:t>Milieubelasting bij woonkernen, natuurgebieden en industrie met gevaarlijke stoffen</a:t>
            </a:r>
          </a:p>
          <a:p>
            <a:pPr fontAlgn="base"/>
            <a:r>
              <a:rPr lang="nl-NL" sz="1500" dirty="0">
                <a:solidFill>
                  <a:srgbClr val="262626"/>
                </a:solidFill>
                <a:latin typeface="Barlow" panose="00000500000000000000" pitchFamily="2" charset="0"/>
                <a:ea typeface="Calibri" panose="020F0502020204030204" pitchFamily="34" charset="0"/>
              </a:rPr>
              <a:t>Verdeling van het verkeer over de omgeving</a:t>
            </a:r>
          </a:p>
          <a:p>
            <a:pPr fontAlgn="base"/>
            <a:r>
              <a:rPr lang="nl-NL" sz="1500" dirty="0">
                <a:solidFill>
                  <a:srgbClr val="262626"/>
                </a:solidFill>
                <a:latin typeface="Barlow" panose="00000500000000000000" pitchFamily="2" charset="0"/>
                <a:ea typeface="Calibri" panose="020F0502020204030204" pitchFamily="34" charset="0"/>
              </a:rPr>
              <a:t>In hotspots: </a:t>
            </a:r>
          </a:p>
          <a:p>
            <a:pPr lvl="1" fontAlgn="base"/>
            <a:r>
              <a:rPr lang="nl-NL" sz="1500" dirty="0">
                <a:solidFill>
                  <a:srgbClr val="262626"/>
                </a:solidFill>
                <a:latin typeface="Barlow" panose="00000500000000000000" pitchFamily="2" charset="0"/>
                <a:ea typeface="Calibri" panose="020F0502020204030204" pitchFamily="34" charset="0"/>
              </a:rPr>
              <a:t>Representatieve piekbelasting en frequentie</a:t>
            </a:r>
          </a:p>
          <a:p>
            <a:pPr lvl="1" fontAlgn="base"/>
            <a:r>
              <a:rPr lang="nl-NL" sz="1500" dirty="0">
                <a:solidFill>
                  <a:srgbClr val="262626"/>
                </a:solidFill>
                <a:latin typeface="Barlow" panose="00000500000000000000" pitchFamily="2" charset="0"/>
                <a:ea typeface="Calibri" panose="020F0502020204030204" pitchFamily="34" charset="0"/>
              </a:rPr>
              <a:t>Jaargemiddelde geluidbelasting overige geluidbronnen in de omgeving</a:t>
            </a:r>
          </a:p>
          <a:p>
            <a:pPr lvl="1" fontAlgn="base"/>
            <a:r>
              <a:rPr lang="nl-NL" sz="1500" dirty="0">
                <a:solidFill>
                  <a:srgbClr val="262626"/>
                </a:solidFill>
                <a:latin typeface="Barlow" panose="00000500000000000000" pitchFamily="2" charset="0"/>
                <a:ea typeface="Calibri" panose="020F0502020204030204" pitchFamily="34" charset="0"/>
              </a:rPr>
              <a:t>Gecumuleerde geluidbelasting</a:t>
            </a:r>
          </a:p>
          <a:p>
            <a:pPr lvl="1"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7800860" cy="884190"/>
          </a:xfrm>
        </p:spPr>
        <p:txBody>
          <a:bodyPr>
            <a:normAutofit fontScale="90000"/>
          </a:bodyPr>
          <a:lstStyle/>
          <a:p>
            <a:r>
              <a:rPr lang="nl-NL" dirty="0">
                <a:latin typeface="Arial"/>
                <a:cs typeface="Arial"/>
              </a:rPr>
              <a:t>Ruimtegebruik en ruimtelijke ordening</a:t>
            </a:r>
            <a:endParaRPr lang="nl-NL" sz="1300"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3352637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06352"/>
          </a:xfrm>
        </p:spPr>
        <p:txBody>
          <a:bodyPr vert="horz" lIns="0" tIns="45720" rIns="91440" bIns="45720" rtlCol="0" anchor="t">
            <a:normAutofit/>
          </a:bodyPr>
          <a:lstStyle/>
          <a:p>
            <a:pPr marL="0" indent="0" fontAlgn="base">
              <a:buNone/>
            </a:pPr>
            <a:r>
              <a:rPr lang="nl-NL" sz="1500" u="sng" dirty="0">
                <a:solidFill>
                  <a:srgbClr val="262626"/>
                </a:solidFill>
                <a:latin typeface="Barlow" panose="00000500000000000000" pitchFamily="2" charset="0"/>
                <a:ea typeface="Calibri" panose="020F0502020204030204" pitchFamily="34" charset="0"/>
              </a:rPr>
              <a:t>Nieuwe informatie: </a:t>
            </a:r>
            <a:r>
              <a:rPr lang="nl-NL" sz="1500" dirty="0">
                <a:solidFill>
                  <a:srgbClr val="262626"/>
                </a:solidFill>
                <a:latin typeface="Barlow" panose="00000500000000000000" pitchFamily="2" charset="0"/>
                <a:ea typeface="Calibri" panose="020F0502020204030204" pitchFamily="34" charset="0"/>
              </a:rPr>
              <a:t>Onderzoek van Adecs iov Min I&amp;W</a:t>
            </a:r>
          </a:p>
          <a:p>
            <a:pPr fontAlgn="base"/>
            <a:r>
              <a:rPr lang="nl-NL" sz="1500" dirty="0">
                <a:solidFill>
                  <a:srgbClr val="262626"/>
                </a:solidFill>
                <a:latin typeface="Barlow" panose="00000500000000000000" pitchFamily="2" charset="0"/>
                <a:ea typeface="Calibri" panose="020F0502020204030204" pitchFamily="34" charset="0"/>
              </a:rPr>
              <a:t>Gebruiksjaar 2019</a:t>
            </a:r>
          </a:p>
          <a:p>
            <a:pPr fontAlgn="base"/>
            <a:r>
              <a:rPr lang="nl-NL" sz="1500" dirty="0">
                <a:solidFill>
                  <a:srgbClr val="262626"/>
                </a:solidFill>
                <a:latin typeface="Barlow" panose="00000500000000000000" pitchFamily="2" charset="0"/>
                <a:ea typeface="Calibri" panose="020F0502020204030204" pitchFamily="34" charset="0"/>
              </a:rPr>
              <a:t>14.519 vliegbewegingen </a:t>
            </a:r>
          </a:p>
          <a:p>
            <a:pPr fontAlgn="base"/>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pic>
        <p:nvPicPr>
          <p:cNvPr id="8" name="Afbeelding 7">
            <a:extLst>
              <a:ext uri="{FF2B5EF4-FFF2-40B4-BE49-F238E27FC236}">
                <a16:creationId xmlns:a16="http://schemas.microsoft.com/office/drawing/2014/main" id="{46634E23-C116-873D-8C8B-93B2150AC9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44589" y="747056"/>
            <a:ext cx="3983528" cy="5105104"/>
          </a:xfrm>
          <a:prstGeom prst="rect">
            <a:avLst/>
          </a:prstGeom>
        </p:spPr>
      </p:pic>
    </p:spTree>
    <p:extLst>
      <p:ext uri="{BB962C8B-B14F-4D97-AF65-F5344CB8AC3E}">
        <p14:creationId xmlns:p14="http://schemas.microsoft.com/office/powerpoint/2010/main" val="361575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06352"/>
          </a:xfrm>
        </p:spPr>
        <p:txBody>
          <a:bodyPr vert="horz" lIns="0" tIns="45720" rIns="91440" bIns="45720" rtlCol="0" anchor="t">
            <a:normAutofit/>
          </a:bodyPr>
          <a:lstStyle/>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pic>
        <p:nvPicPr>
          <p:cNvPr id="9" name="Afbeelding 8">
            <a:extLst>
              <a:ext uri="{FF2B5EF4-FFF2-40B4-BE49-F238E27FC236}">
                <a16:creationId xmlns:a16="http://schemas.microsoft.com/office/drawing/2014/main" id="{F08FFE1B-8608-1488-2D50-C1DA686F4A04}"/>
              </a:ext>
            </a:extLst>
          </p:cNvPr>
          <p:cNvPicPr>
            <a:picLocks noChangeAspect="1"/>
          </p:cNvPicPr>
          <p:nvPr/>
        </p:nvPicPr>
        <p:blipFill>
          <a:blip r:embed="rId5"/>
          <a:stretch>
            <a:fillRect/>
          </a:stretch>
        </p:blipFill>
        <p:spPr>
          <a:xfrm>
            <a:off x="931152" y="1964659"/>
            <a:ext cx="9850455" cy="4325861"/>
          </a:xfrm>
          <a:prstGeom prst="rect">
            <a:avLst/>
          </a:prstGeom>
        </p:spPr>
      </p:pic>
    </p:spTree>
    <p:extLst>
      <p:ext uri="{BB962C8B-B14F-4D97-AF65-F5344CB8AC3E}">
        <p14:creationId xmlns:p14="http://schemas.microsoft.com/office/powerpoint/2010/main" val="244481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06352"/>
          </a:xfrm>
        </p:spPr>
        <p:txBody>
          <a:bodyPr vert="horz" lIns="0" tIns="45720" rIns="91440" bIns="45720" rtlCol="0" anchor="t">
            <a:normAutofit/>
          </a:bodyPr>
          <a:lstStyle/>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pic>
        <p:nvPicPr>
          <p:cNvPr id="8" name="Afbeelding 7">
            <a:extLst>
              <a:ext uri="{FF2B5EF4-FFF2-40B4-BE49-F238E27FC236}">
                <a16:creationId xmlns:a16="http://schemas.microsoft.com/office/drawing/2014/main" id="{6D871CF5-7F8E-C4D7-82C5-ACF0EDC3CF1E}"/>
              </a:ext>
            </a:extLst>
          </p:cNvPr>
          <p:cNvPicPr>
            <a:picLocks noChangeAspect="1"/>
          </p:cNvPicPr>
          <p:nvPr/>
        </p:nvPicPr>
        <p:blipFill>
          <a:blip r:embed="rId5"/>
          <a:stretch>
            <a:fillRect/>
          </a:stretch>
        </p:blipFill>
        <p:spPr>
          <a:xfrm>
            <a:off x="528117" y="2184082"/>
            <a:ext cx="11534775" cy="3952875"/>
          </a:xfrm>
          <a:prstGeom prst="rect">
            <a:avLst/>
          </a:prstGeom>
        </p:spPr>
      </p:pic>
    </p:spTree>
    <p:extLst>
      <p:ext uri="{BB962C8B-B14F-4D97-AF65-F5344CB8AC3E}">
        <p14:creationId xmlns:p14="http://schemas.microsoft.com/office/powerpoint/2010/main" val="315192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06352"/>
          </a:xfrm>
        </p:spPr>
        <p:txBody>
          <a:bodyPr vert="horz" lIns="0" tIns="45720" rIns="91440" bIns="45720" rtlCol="0" anchor="t">
            <a:normAutofit/>
          </a:bodyPr>
          <a:lstStyle/>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pic>
        <p:nvPicPr>
          <p:cNvPr id="8" name="Afbeelding 7">
            <a:extLst>
              <a:ext uri="{FF2B5EF4-FFF2-40B4-BE49-F238E27FC236}">
                <a16:creationId xmlns:a16="http://schemas.microsoft.com/office/drawing/2014/main" id="{E732C670-187D-1200-8702-FBC9889B2791}"/>
              </a:ext>
            </a:extLst>
          </p:cNvPr>
          <p:cNvPicPr>
            <a:picLocks noChangeAspect="1"/>
          </p:cNvPicPr>
          <p:nvPr/>
        </p:nvPicPr>
        <p:blipFill>
          <a:blip r:embed="rId5"/>
          <a:stretch>
            <a:fillRect/>
          </a:stretch>
        </p:blipFill>
        <p:spPr>
          <a:xfrm>
            <a:off x="4044921" y="806022"/>
            <a:ext cx="7477125" cy="5743575"/>
          </a:xfrm>
          <a:prstGeom prst="rect">
            <a:avLst/>
          </a:prstGeom>
        </p:spPr>
      </p:pic>
    </p:spTree>
    <p:extLst>
      <p:ext uri="{BB962C8B-B14F-4D97-AF65-F5344CB8AC3E}">
        <p14:creationId xmlns:p14="http://schemas.microsoft.com/office/powerpoint/2010/main" val="1046614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3506352"/>
          </a:xfrm>
        </p:spPr>
        <p:txBody>
          <a:bodyPr vert="horz" lIns="0" tIns="45720" rIns="91440" bIns="45720" rtlCol="0" anchor="t">
            <a:normAutofit/>
          </a:bodyPr>
          <a:lstStyle/>
          <a:p>
            <a:pPr marL="0" indent="0" fontAlgn="base">
              <a:buNone/>
            </a:pPr>
            <a:r>
              <a:rPr lang="nl-NL" sz="1500" u="sng" dirty="0">
                <a:solidFill>
                  <a:srgbClr val="262626"/>
                </a:solidFill>
                <a:latin typeface="Barlow" panose="00000500000000000000" pitchFamily="2" charset="0"/>
                <a:ea typeface="Calibri" panose="020F0502020204030204" pitchFamily="34" charset="0"/>
              </a:rPr>
              <a:t>Nieuwe informatie:</a:t>
            </a:r>
            <a:r>
              <a:rPr lang="nl-NL" sz="1500" dirty="0">
                <a:solidFill>
                  <a:srgbClr val="262626"/>
                </a:solidFill>
                <a:latin typeface="Barlow" panose="00000500000000000000" pitchFamily="2" charset="0"/>
                <a:ea typeface="Calibri" panose="020F0502020204030204" pitchFamily="34" charset="0"/>
              </a:rPr>
              <a:t> </a:t>
            </a:r>
          </a:p>
          <a:p>
            <a:pPr fontAlgn="base"/>
            <a:r>
              <a:rPr lang="nl-NL" sz="1500" dirty="0">
                <a:solidFill>
                  <a:srgbClr val="262626"/>
                </a:solidFill>
                <a:latin typeface="Barlow" panose="00000500000000000000" pitchFamily="2" charset="0"/>
                <a:ea typeface="Calibri" panose="020F0502020204030204" pitchFamily="34" charset="0"/>
              </a:rPr>
              <a:t>Onderzoek van  Adecs in opdracht van  Ministerie van IenW, gerapporteerd op 8 december 2023: “Bijdrage Luchtvaart aan lokale luchtkwaliteit”</a:t>
            </a:r>
            <a:br>
              <a:rPr lang="nl-NL" sz="1500" dirty="0">
                <a:solidFill>
                  <a:srgbClr val="262626"/>
                </a:solidFill>
                <a:latin typeface="Barlow" panose="00000500000000000000" pitchFamily="2" charset="0"/>
                <a:ea typeface="Calibri" panose="020F0502020204030204" pitchFamily="34" charset="0"/>
              </a:rPr>
            </a:br>
            <a:br>
              <a:rPr lang="nl-NL" sz="1500" dirty="0">
                <a:solidFill>
                  <a:srgbClr val="262626"/>
                </a:solidFill>
                <a:latin typeface="Barlow" panose="00000500000000000000" pitchFamily="2" charset="0"/>
                <a:ea typeface="Calibri" panose="020F0502020204030204" pitchFamily="34" charset="0"/>
              </a:rPr>
            </a:br>
            <a:r>
              <a:rPr lang="nl-NL" sz="1500" dirty="0">
                <a:solidFill>
                  <a:srgbClr val="262626"/>
                </a:solidFill>
                <a:latin typeface="Barlow" panose="00000500000000000000" pitchFamily="2" charset="0"/>
                <a:ea typeface="Calibri" panose="020F0502020204030204" pitchFamily="34" charset="0"/>
              </a:rPr>
              <a:t>Bijdrage MAA aan concentraties luchtkwaliteit voor 2019:</a:t>
            </a:r>
          </a:p>
          <a:p>
            <a:pPr marL="0" indent="0" fontAlgn="base">
              <a:buNone/>
            </a:pPr>
            <a:r>
              <a:rPr lang="nl-NL" sz="1500" dirty="0">
                <a:solidFill>
                  <a:srgbClr val="262626"/>
                </a:solidFill>
                <a:latin typeface="Barlow" panose="00000500000000000000" pitchFamily="2" charset="0"/>
                <a:ea typeface="Calibri" panose="020F0502020204030204" pitchFamily="34" charset="0"/>
              </a:rPr>
              <a:t>	- NO</a:t>
            </a:r>
            <a:r>
              <a:rPr lang="nl-NL" sz="1500" baseline="-25000" dirty="0">
                <a:solidFill>
                  <a:srgbClr val="262626"/>
                </a:solidFill>
                <a:latin typeface="Barlow" panose="00000500000000000000" pitchFamily="2" charset="0"/>
                <a:ea typeface="Calibri" panose="020F0502020204030204" pitchFamily="34" charset="0"/>
              </a:rPr>
              <a:t>2</a:t>
            </a:r>
            <a:r>
              <a:rPr lang="nl-NL" sz="1500" dirty="0">
                <a:solidFill>
                  <a:srgbClr val="262626"/>
                </a:solidFill>
                <a:latin typeface="Barlow" panose="00000500000000000000" pitchFamily="2" charset="0"/>
                <a:ea typeface="Calibri" panose="020F0502020204030204" pitchFamily="34" charset="0"/>
              </a:rPr>
              <a:t>: 	op grens luchthaventerrein: </a:t>
            </a:r>
            <a:r>
              <a:rPr lang="nl-NL" sz="1500" u="sng" dirty="0">
                <a:solidFill>
                  <a:srgbClr val="262626"/>
                </a:solidFill>
                <a:latin typeface="Barlow" panose="00000500000000000000" pitchFamily="2" charset="0"/>
                <a:ea typeface="Calibri" panose="020F0502020204030204" pitchFamily="34" charset="0"/>
              </a:rPr>
              <a:t>&lt;</a:t>
            </a:r>
            <a:r>
              <a:rPr lang="nl-NL" sz="1500" dirty="0">
                <a:solidFill>
                  <a:srgbClr val="262626"/>
                </a:solidFill>
                <a:latin typeface="Barlow" panose="00000500000000000000" pitchFamily="2" charset="0"/>
                <a:ea typeface="Calibri" panose="020F0502020204030204" pitchFamily="34" charset="0"/>
              </a:rPr>
              <a:t> 0,63 </a:t>
            </a:r>
            <a:r>
              <a:rPr lang="el-GR" sz="1500" dirty="0">
                <a:solidFill>
                  <a:srgbClr val="262626"/>
                </a:solidFill>
                <a:latin typeface="Barlow" panose="00000500000000000000" pitchFamily="2" charset="0"/>
                <a:ea typeface="Calibri" panose="020F0502020204030204" pitchFamily="34" charset="0"/>
              </a:rPr>
              <a:t>μ</a:t>
            </a:r>
            <a:r>
              <a:rPr lang="nl-NL" sz="1500" dirty="0">
                <a:solidFill>
                  <a:srgbClr val="262626"/>
                </a:solidFill>
                <a:latin typeface="Barlow" panose="00000500000000000000" pitchFamily="2" charset="0"/>
                <a:ea typeface="Calibri" panose="020F0502020204030204" pitchFamily="34" charset="0"/>
              </a:rPr>
              <a:t>g/m</a:t>
            </a:r>
            <a:r>
              <a:rPr lang="nl-NL" sz="1500" baseline="30000" dirty="0">
                <a:solidFill>
                  <a:srgbClr val="262626"/>
                </a:solidFill>
                <a:latin typeface="Barlow" panose="00000500000000000000" pitchFamily="2" charset="0"/>
                <a:ea typeface="Calibri" panose="020F0502020204030204" pitchFamily="34" charset="0"/>
              </a:rPr>
              <a:t>3 </a:t>
            </a:r>
            <a:r>
              <a:rPr lang="nl-NL" sz="1500" dirty="0">
                <a:solidFill>
                  <a:srgbClr val="262626"/>
                </a:solidFill>
                <a:latin typeface="Barlow" panose="00000500000000000000" pitchFamily="2" charset="0"/>
                <a:ea typeface="Calibri" panose="020F0502020204030204" pitchFamily="34" charset="0"/>
              </a:rPr>
              <a:t>(= 3,7%) </a:t>
            </a: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lang="nl-NL" sz="1500" dirty="0">
                <a:solidFill>
                  <a:srgbClr val="262626"/>
                </a:solidFill>
                <a:latin typeface="Barlow" panose="00000500000000000000" pitchFamily="2" charset="0"/>
                <a:ea typeface="Calibri" panose="020F0502020204030204" pitchFamily="34" charset="0"/>
              </a:rPr>
              <a:t>		in woonkernen </a:t>
            </a:r>
            <a:r>
              <a:rPr lang="nl-NL" sz="1500" u="sng" dirty="0">
                <a:solidFill>
                  <a:srgbClr val="262626"/>
                </a:solidFill>
                <a:latin typeface="Barlow" panose="00000500000000000000" pitchFamily="2" charset="0"/>
                <a:ea typeface="Calibri" panose="020F0502020204030204" pitchFamily="34" charset="0"/>
              </a:rPr>
              <a:t>&lt;</a:t>
            </a:r>
            <a:r>
              <a:rPr lang="nl-NL" sz="1500" dirty="0">
                <a:solidFill>
                  <a:srgbClr val="262626"/>
                </a:solidFill>
                <a:latin typeface="Barlow" panose="00000500000000000000" pitchFamily="2" charset="0"/>
                <a:ea typeface="Calibri" panose="020F0502020204030204" pitchFamily="34" charset="0"/>
              </a:rPr>
              <a:t> 0,33 </a:t>
            </a:r>
            <a:r>
              <a:rPr kumimoji="0" lang="el-GR"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μ</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g/m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2,1%) </a:t>
            </a: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r>
              <a:rPr lang="nl-NL" sz="1500" dirty="0">
                <a:solidFill>
                  <a:srgbClr val="262626"/>
                </a:solidFill>
                <a:latin typeface="Barlow" panose="00000500000000000000" pitchFamily="2" charset="0"/>
                <a:ea typeface="Calibri" panose="020F0502020204030204" pitchFamily="34" charset="0"/>
              </a:rPr>
              <a:t>		grenswaarde: 40 </a:t>
            </a:r>
            <a:r>
              <a:rPr lang="el-GR" sz="1500" dirty="0">
                <a:solidFill>
                  <a:srgbClr val="262626"/>
                </a:solidFill>
                <a:latin typeface="Barlow" panose="00000500000000000000" pitchFamily="2" charset="0"/>
                <a:ea typeface="Calibri" panose="020F0502020204030204" pitchFamily="34" charset="0"/>
              </a:rPr>
              <a:t>μ</a:t>
            </a:r>
            <a:r>
              <a:rPr lang="nl-NL" sz="1500" dirty="0">
                <a:solidFill>
                  <a:srgbClr val="262626"/>
                </a:solidFill>
                <a:latin typeface="Barlow" panose="00000500000000000000" pitchFamily="2" charset="0"/>
                <a:ea typeface="Calibri" panose="020F0502020204030204" pitchFamily="34" charset="0"/>
              </a:rPr>
              <a:t>g/m</a:t>
            </a:r>
            <a:r>
              <a:rPr lang="nl-NL" sz="1500" baseline="30000" dirty="0">
                <a:solidFill>
                  <a:srgbClr val="262626"/>
                </a:solidFill>
                <a:latin typeface="Barlow" panose="00000500000000000000" pitchFamily="2" charset="0"/>
                <a:ea typeface="Calibri" panose="020F0502020204030204" pitchFamily="34" charset="0"/>
              </a:rPr>
              <a:t>3</a:t>
            </a: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lang="nl-NL" sz="1500" baseline="30000" dirty="0">
                <a:solidFill>
                  <a:srgbClr val="262626"/>
                </a:solidFill>
                <a:latin typeface="Barlow" panose="00000500000000000000" pitchFamily="2" charset="0"/>
                <a:ea typeface="Calibri" panose="020F0502020204030204" pitchFamily="34" charset="0"/>
              </a:rPr>
              <a:t>	</a:t>
            </a:r>
            <a:r>
              <a:rPr lang="nl-NL" sz="1500" dirty="0">
                <a:solidFill>
                  <a:srgbClr val="262626"/>
                </a:solidFill>
                <a:latin typeface="Barlow" panose="00000500000000000000" pitchFamily="2" charset="0"/>
                <a:ea typeface="Calibri" panose="020F0502020204030204" pitchFamily="34" charset="0"/>
              </a:rPr>
              <a:t>- PM</a:t>
            </a:r>
            <a:r>
              <a:rPr lang="nl-NL" sz="1500" baseline="-25000" dirty="0">
                <a:solidFill>
                  <a:srgbClr val="262626"/>
                </a:solidFill>
                <a:latin typeface="Barlow" panose="00000500000000000000" pitchFamily="2" charset="0"/>
                <a:ea typeface="Calibri" panose="020F0502020204030204" pitchFamily="34" charset="0"/>
              </a:rPr>
              <a:t>2,5</a:t>
            </a:r>
            <a:r>
              <a:rPr lang="nl-NL" sz="1500" dirty="0">
                <a:solidFill>
                  <a:srgbClr val="262626"/>
                </a:solidFill>
                <a:latin typeface="Barlow" panose="00000500000000000000" pitchFamily="2" charset="0"/>
                <a:ea typeface="Calibri" panose="020F0502020204030204" pitchFamily="34" charset="0"/>
              </a:rPr>
              <a:t>:</a:t>
            </a:r>
            <a:r>
              <a:rPr lang="nl-NL" sz="1500" baseline="30000" dirty="0">
                <a:solidFill>
                  <a:srgbClr val="262626"/>
                </a:solidFill>
                <a:latin typeface="Barlow" panose="00000500000000000000" pitchFamily="2" charset="0"/>
                <a:ea typeface="Calibri" panose="020F0502020204030204" pitchFamily="34" charset="0"/>
              </a:rPr>
              <a:t>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op grens luchthaventerrein: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0,022 </a:t>
            </a:r>
            <a:r>
              <a:rPr kumimoji="0" lang="el-GR"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μ</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g/m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0,22%) </a:t>
            </a: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in woonkernen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0,011 </a:t>
            </a:r>
            <a:r>
              <a:rPr kumimoji="0" lang="el-GR"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μ</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g/m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0,12%) </a:t>
            </a: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grenswaarde: 25 </a:t>
            </a:r>
            <a:r>
              <a:rPr kumimoji="0" lang="el-GR"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μ</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g/m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a:t>
            </a: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643231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4" y="3129570"/>
            <a:ext cx="10105841" cy="3506352"/>
          </a:xfrm>
        </p:spPr>
        <p:txBody>
          <a:bodyPr vert="horz" lIns="0" tIns="45720" rIns="91440" bIns="45720" rtlCol="0" anchor="t">
            <a:normAutofit/>
          </a:bodyPr>
          <a:lstStyle/>
          <a:p>
            <a:pPr marL="0" indent="0" fontAlgn="base">
              <a:buNone/>
            </a:pPr>
            <a:r>
              <a:rPr lang="nl-NL" sz="1500" u="sng" dirty="0">
                <a:solidFill>
                  <a:srgbClr val="262626"/>
                </a:solidFill>
                <a:latin typeface="Barlow" panose="00000500000000000000" pitchFamily="2" charset="0"/>
                <a:ea typeface="Calibri" panose="020F0502020204030204" pitchFamily="34" charset="0"/>
              </a:rPr>
              <a:t>Aangepast onderzoeksvoorstel:</a:t>
            </a:r>
            <a:endPar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endParaRPr>
          </a:p>
          <a:p>
            <a:pPr fontAlgn="base"/>
            <a:r>
              <a:rPr lang="nl-NL" sz="1500" b="1" dirty="0">
                <a:solidFill>
                  <a:srgbClr val="262626"/>
                </a:solidFill>
                <a:effectLst/>
                <a:latin typeface="Barlow" panose="00000500000000000000" pitchFamily="2" charset="0"/>
                <a:ea typeface="Calibri" panose="020F0502020204030204" pitchFamily="34" charset="0"/>
              </a:rPr>
              <a:t>PM</a:t>
            </a:r>
            <a:r>
              <a:rPr lang="nl-NL" sz="1500" b="1" baseline="-25000" dirty="0">
                <a:solidFill>
                  <a:srgbClr val="262626"/>
                </a:solidFill>
                <a:effectLst/>
                <a:latin typeface="Barlow" panose="00000500000000000000" pitchFamily="2" charset="0"/>
                <a:ea typeface="Calibri" panose="020F0502020204030204" pitchFamily="34" charset="0"/>
              </a:rPr>
              <a:t>10</a:t>
            </a:r>
            <a:r>
              <a:rPr lang="nl-NL" sz="1500" b="1" dirty="0">
                <a:solidFill>
                  <a:srgbClr val="262626"/>
                </a:solidFill>
                <a:effectLst/>
                <a:latin typeface="Barlow" panose="00000500000000000000" pitchFamily="2" charset="0"/>
                <a:ea typeface="Calibri" panose="020F0502020204030204" pitchFamily="34" charset="0"/>
              </a:rPr>
              <a:t>, PM</a:t>
            </a:r>
            <a:r>
              <a:rPr lang="nl-NL" sz="1500" b="1" baseline="-25000" dirty="0">
                <a:solidFill>
                  <a:srgbClr val="262626"/>
                </a:solidFill>
                <a:effectLst/>
                <a:latin typeface="Barlow" panose="00000500000000000000" pitchFamily="2" charset="0"/>
                <a:ea typeface="Calibri" panose="020F0502020204030204" pitchFamily="34" charset="0"/>
              </a:rPr>
              <a:t>2.5</a:t>
            </a:r>
            <a:r>
              <a:rPr lang="nl-NL" sz="1500" b="1" dirty="0">
                <a:solidFill>
                  <a:srgbClr val="262626"/>
                </a:solidFill>
                <a:effectLst/>
                <a:latin typeface="Barlow" panose="00000500000000000000" pitchFamily="2" charset="0"/>
                <a:ea typeface="Calibri" panose="020F0502020204030204" pitchFamily="34" charset="0"/>
              </a:rPr>
              <a:t>, </a:t>
            </a:r>
            <a:r>
              <a:rPr lang="nl-NL" sz="1500" b="1" dirty="0" err="1">
                <a:solidFill>
                  <a:srgbClr val="262626"/>
                </a:solidFill>
                <a:effectLst/>
                <a:latin typeface="Barlow" panose="00000500000000000000" pitchFamily="2" charset="0"/>
                <a:ea typeface="Calibri" panose="020F0502020204030204" pitchFamily="34" charset="0"/>
              </a:rPr>
              <a:t>NO</a:t>
            </a:r>
            <a:r>
              <a:rPr lang="nl-NL" sz="1500" b="1" baseline="-25000" dirty="0" err="1">
                <a:solidFill>
                  <a:srgbClr val="262626"/>
                </a:solidFill>
                <a:effectLst/>
                <a:latin typeface="Barlow" panose="00000500000000000000" pitchFamily="2" charset="0"/>
                <a:ea typeface="Calibri" panose="020F0502020204030204" pitchFamily="34" charset="0"/>
              </a:rPr>
              <a:t>x</a:t>
            </a:r>
            <a:r>
              <a:rPr lang="nl-NL" sz="1500" b="1" dirty="0">
                <a:solidFill>
                  <a:srgbClr val="262626"/>
                </a:solidFill>
                <a:effectLst/>
                <a:latin typeface="Barlow" panose="00000500000000000000" pitchFamily="2" charset="0"/>
                <a:ea typeface="Calibri" panose="020F0502020204030204" pitchFamily="34" charset="0"/>
              </a:rPr>
              <a:t>, elementair koolstof (EC</a:t>
            </a:r>
            <a:r>
              <a:rPr lang="nl-NL" sz="1500" b="1" dirty="0">
                <a:solidFill>
                  <a:srgbClr val="262626"/>
                </a:solidFill>
                <a:latin typeface="Barlow" panose="00000500000000000000" pitchFamily="2" charset="0"/>
                <a:ea typeface="Calibri" panose="020F0502020204030204" pitchFamily="34" charset="0"/>
              </a:rPr>
              <a:t>): </a:t>
            </a:r>
            <a:r>
              <a:rPr lang="nl-NL" sz="1500" dirty="0">
                <a:solidFill>
                  <a:srgbClr val="262626"/>
                </a:solidFill>
                <a:latin typeface="Barlow" panose="00000500000000000000" pitchFamily="2" charset="0"/>
                <a:ea typeface="Calibri" panose="020F0502020204030204" pitchFamily="34" charset="0"/>
              </a:rPr>
              <a:t>Effecten kwantitatief bepalen op basis van emissies lucht- en grondgebonden activiteiten</a:t>
            </a:r>
          </a:p>
          <a:p>
            <a:pPr fontAlgn="base"/>
            <a:r>
              <a:rPr lang="nl-NL" sz="1500" b="1" dirty="0">
                <a:solidFill>
                  <a:srgbClr val="262626"/>
                </a:solidFill>
                <a:effectLst/>
                <a:latin typeface="Barlow" panose="00000500000000000000" pitchFamily="2" charset="0"/>
                <a:ea typeface="Calibri" panose="020F0502020204030204" pitchFamily="34" charset="0"/>
              </a:rPr>
              <a:t>ultrafijn stof (UFP)</a:t>
            </a:r>
            <a:r>
              <a:rPr lang="nl-NL" sz="1500" dirty="0">
                <a:solidFill>
                  <a:srgbClr val="262626"/>
                </a:solidFill>
                <a:effectLst/>
                <a:latin typeface="Barlow" panose="00000500000000000000" pitchFamily="2" charset="0"/>
                <a:ea typeface="Calibri" panose="020F0502020204030204" pitchFamily="34" charset="0"/>
              </a:rPr>
              <a:t>: effecten kwalitatief bepalen op basis van emissies en metingen omgeving Schiphol en Schietecoven en metingen op het platform van MAA.</a:t>
            </a:r>
          </a:p>
          <a:p>
            <a:pPr fontAlgn="base"/>
            <a:r>
              <a:rPr lang="nl-NL" sz="1500" b="1" dirty="0">
                <a:solidFill>
                  <a:srgbClr val="262626"/>
                </a:solidFill>
                <a:latin typeface="Barlow" panose="00000500000000000000" pitchFamily="2" charset="0"/>
                <a:ea typeface="Calibri" panose="020F0502020204030204" pitchFamily="34" charset="0"/>
              </a:rPr>
              <a:t>ZZS (1,3-butadieen, formaldehyde, benzeen, 1-methylnaftaleen, naftaleen, 2-methylnaftaleen, </a:t>
            </a:r>
            <a:r>
              <a:rPr lang="nl-NL" sz="1500" b="1" dirty="0" err="1">
                <a:solidFill>
                  <a:srgbClr val="262626"/>
                </a:solidFill>
                <a:latin typeface="Barlow" panose="00000500000000000000" pitchFamily="2" charset="0"/>
                <a:ea typeface="Calibri" panose="020F0502020204030204" pitchFamily="34" charset="0"/>
              </a:rPr>
              <a:t>Isopropylbenzeen</a:t>
            </a:r>
            <a:r>
              <a:rPr lang="nl-NL" sz="1500" b="1" dirty="0">
                <a:solidFill>
                  <a:srgbClr val="262626"/>
                </a:solidFill>
                <a:latin typeface="Barlow" panose="00000500000000000000" pitchFamily="2" charset="0"/>
                <a:ea typeface="Calibri" panose="020F0502020204030204" pitchFamily="34" charset="0"/>
              </a:rPr>
              <a:t> en Crotonaldehyde): </a:t>
            </a:r>
          </a:p>
          <a:p>
            <a:pPr marL="0" indent="0" fontAlgn="base">
              <a:buNone/>
            </a:pPr>
            <a:r>
              <a:rPr lang="nl-NL" sz="1500" dirty="0">
                <a:solidFill>
                  <a:srgbClr val="262626"/>
                </a:solidFill>
                <a:latin typeface="Barlow" panose="00000500000000000000" pitchFamily="2" charset="0"/>
                <a:ea typeface="Calibri" panose="020F0502020204030204" pitchFamily="34" charset="0"/>
              </a:rPr>
              <a:t>	- emissies kwantitatief bepalen conform onderzoek ZZS omgevingsvergunning en PIP</a:t>
            </a:r>
          </a:p>
          <a:p>
            <a:pPr marL="0" indent="0" fontAlgn="base">
              <a:buNone/>
            </a:pPr>
            <a:r>
              <a:rPr lang="nl-NL" sz="1500" dirty="0">
                <a:solidFill>
                  <a:srgbClr val="262626"/>
                </a:solidFill>
                <a:latin typeface="Barlow" panose="00000500000000000000" pitchFamily="2" charset="0"/>
                <a:ea typeface="Calibri" panose="020F0502020204030204" pitchFamily="34" charset="0"/>
              </a:rPr>
              <a:t>	- immissies kwalitatief bepalen op basis van resultaten onderzoek Adecs 8 december 2023</a:t>
            </a:r>
          </a:p>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Luchtkwaliteit</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3662708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4" y="3129570"/>
            <a:ext cx="9690597" cy="3042630"/>
          </a:xfrm>
        </p:spPr>
        <p:txBody>
          <a:bodyPr vert="horz" lIns="0" tIns="45720" rIns="91440" bIns="45720" rtlCol="0" anchor="t">
            <a:normAutofit/>
          </a:bodyPr>
          <a:lstStyle/>
          <a:p>
            <a:pPr marL="0" indent="0" fontAlgn="base">
              <a:buNone/>
            </a:pPr>
            <a:r>
              <a:rPr lang="nl-NL" sz="1500" u="sng" dirty="0">
                <a:solidFill>
                  <a:srgbClr val="262626"/>
                </a:solidFill>
                <a:latin typeface="Barlow" panose="00000500000000000000" pitchFamily="2" charset="0"/>
                <a:ea typeface="Calibri" panose="020F0502020204030204" pitchFamily="34" charset="0"/>
              </a:rPr>
              <a:t>Nieuwe informatie: </a:t>
            </a:r>
          </a:p>
          <a:p>
            <a:pPr fontAlgn="base"/>
            <a:r>
              <a:rPr lang="nl-NL" sz="1500" dirty="0">
                <a:solidFill>
                  <a:srgbClr val="262626"/>
                </a:solidFill>
                <a:latin typeface="Barlow" panose="00000500000000000000" pitchFamily="2" charset="0"/>
                <a:ea typeface="Calibri" panose="020F0502020204030204" pitchFamily="34" charset="0"/>
              </a:rPr>
              <a:t>Geuronderzoek </a:t>
            </a:r>
            <a:r>
              <a:rPr lang="nl-NL" sz="1500" dirty="0" err="1">
                <a:solidFill>
                  <a:srgbClr val="262626"/>
                </a:solidFill>
                <a:latin typeface="Barlow" panose="00000500000000000000" pitchFamily="2" charset="0"/>
                <a:ea typeface="Calibri" panose="020F0502020204030204" pitchFamily="34" charset="0"/>
              </a:rPr>
              <a:t>Peutz</a:t>
            </a:r>
            <a:r>
              <a:rPr lang="nl-NL" sz="1500" dirty="0">
                <a:solidFill>
                  <a:srgbClr val="262626"/>
                </a:solidFill>
                <a:latin typeface="Barlow" panose="00000500000000000000" pitchFamily="2" charset="0"/>
                <a:ea typeface="Calibri" panose="020F0502020204030204" pitchFamily="34" charset="0"/>
              </a:rPr>
              <a:t> d.d. 5 november 2023 in het kader van Omgevingsvergunning</a:t>
            </a:r>
            <a:br>
              <a:rPr lang="nl-NL" sz="1500" dirty="0">
                <a:solidFill>
                  <a:srgbClr val="262626"/>
                </a:solidFill>
                <a:latin typeface="Barlow" panose="00000500000000000000" pitchFamily="2" charset="0"/>
                <a:ea typeface="Calibri" panose="020F0502020204030204" pitchFamily="34" charset="0"/>
              </a:rPr>
            </a:br>
            <a:br>
              <a:rPr lang="nl-NL" sz="1500" dirty="0">
                <a:solidFill>
                  <a:srgbClr val="262626"/>
                </a:solidFill>
                <a:latin typeface="Barlow" panose="00000500000000000000" pitchFamily="2" charset="0"/>
                <a:ea typeface="Calibri" panose="020F0502020204030204" pitchFamily="34" charset="0"/>
              </a:rPr>
            </a:b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Bijdrage MAA aan concentraties luchtkwaliteit voor 2019:</a:t>
            </a:r>
          </a:p>
          <a:p>
            <a:pPr marL="0" lvl="0" indent="0" fontAlgn="base">
              <a:buNone/>
              <a:defRPr/>
            </a:pP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- 98%: 	verspreid liggende woningen: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0,15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bij een grenswaarden </a:t>
            </a:r>
            <a:r>
              <a:rPr lang="nl-NL" sz="1500" dirty="0">
                <a:solidFill>
                  <a:srgbClr val="262626"/>
                </a:solidFill>
                <a:latin typeface="Barlow" panose="00000500000000000000" pitchFamily="2" charset="0"/>
                <a:ea typeface="Calibri" panose="020F0502020204030204" pitchFamily="34" charset="0"/>
              </a:rPr>
              <a:t>van  4,0 OU</a:t>
            </a:r>
            <a:r>
              <a:rPr lang="nl-NL" sz="1500" baseline="-25000" dirty="0">
                <a:solidFill>
                  <a:srgbClr val="262626"/>
                </a:solidFill>
                <a:latin typeface="Barlow" panose="00000500000000000000" pitchFamily="2" charset="0"/>
                <a:ea typeface="Calibri" panose="020F0502020204030204" pitchFamily="34" charset="0"/>
              </a:rPr>
              <a:t>E</a:t>
            </a:r>
            <a:r>
              <a:rPr lang="nl-NL" sz="1500" dirty="0">
                <a:solidFill>
                  <a:srgbClr val="262626"/>
                </a:solidFill>
                <a:latin typeface="Barlow" panose="00000500000000000000" pitchFamily="2" charset="0"/>
                <a:ea typeface="Calibri" panose="020F0502020204030204" pitchFamily="34" charset="0"/>
              </a:rPr>
              <a:t>/m</a:t>
            </a:r>
            <a:r>
              <a:rPr lang="nl-NL" sz="1500" baseline="30000" dirty="0">
                <a:solidFill>
                  <a:srgbClr val="262626"/>
                </a:solidFill>
                <a:latin typeface="Barlow" panose="00000500000000000000" pitchFamily="2" charset="0"/>
                <a:ea typeface="Calibri" panose="020F0502020204030204" pitchFamily="34" charset="0"/>
              </a:rPr>
              <a:t>3</a:t>
            </a:r>
            <a:endPar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endParaRP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in woonkernen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0,05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bij een grenswaarden van  2,0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a:t>
            </a:r>
            <a:endPar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endParaRP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- 99,9%:</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verspreid liggende woningen: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5,64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bij een grenswaarden van  16,0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a:t>
            </a:r>
            <a:endPar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endParaRPr>
          </a:p>
          <a:p>
            <a:pPr marL="0" marR="0" lvl="0" indent="0" algn="l" defTabSz="914400" rtl="0" eaLnBrk="1" fontAlgn="base" latinLnBrk="0" hangingPunct="1">
              <a:lnSpc>
                <a:spcPct val="90000"/>
              </a:lnSpc>
              <a:spcBef>
                <a:spcPts val="1000"/>
              </a:spcBef>
              <a:spcAft>
                <a:spcPts val="0"/>
              </a:spcAft>
              <a:buClr>
                <a:srgbClr val="F08100"/>
              </a:buClr>
              <a:buSzTx/>
              <a:buFont typeface="Arial" panose="020B0604020202020204" pitchFamily="34" charset="0"/>
              <a:buNone/>
              <a:tabLst/>
              <a:defRPr/>
            </a:pP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in woonkernen </a:t>
            </a:r>
            <a:r>
              <a:rPr kumimoji="0" lang="nl-NL" sz="1500" b="0" i="0" u="sng"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&lt;</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 3,23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 </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bij een grenswaarden van  8,0 OU</a:t>
            </a:r>
            <a:r>
              <a:rPr kumimoji="0" lang="nl-NL" sz="1500" b="0" i="0" u="none" strike="noStrike" kern="1200" cap="none" spc="0" normalizeH="0" baseline="-25000" noProof="0" dirty="0">
                <a:ln>
                  <a:noFill/>
                </a:ln>
                <a:solidFill>
                  <a:srgbClr val="262626"/>
                </a:solidFill>
                <a:effectLst/>
                <a:uLnTx/>
                <a:uFillTx/>
                <a:latin typeface="Barlow" panose="00000500000000000000" pitchFamily="2" charset="0"/>
                <a:ea typeface="Calibri" panose="020F0502020204030204" pitchFamily="34" charset="0"/>
                <a:cs typeface="Arial" charset="0"/>
              </a:rPr>
              <a:t>E</a:t>
            </a:r>
            <a:r>
              <a:rPr kumimoji="0" lang="nl-NL" sz="1500" b="0" i="0" u="none" strike="noStrike" kern="1200" cap="none" spc="0" normalizeH="0" baseline="0" noProof="0" dirty="0">
                <a:ln>
                  <a:noFill/>
                </a:ln>
                <a:solidFill>
                  <a:srgbClr val="262626"/>
                </a:solidFill>
                <a:effectLst/>
                <a:uLnTx/>
                <a:uFillTx/>
                <a:latin typeface="Barlow" panose="00000500000000000000" pitchFamily="2" charset="0"/>
                <a:ea typeface="Calibri" panose="020F0502020204030204" pitchFamily="34" charset="0"/>
                <a:cs typeface="Arial" charset="0"/>
              </a:rPr>
              <a:t>/m</a:t>
            </a:r>
            <a:r>
              <a:rPr kumimoji="0" lang="nl-NL" sz="1500" b="0" i="0" u="none" strike="noStrike" kern="1200" cap="none" spc="0" normalizeH="0" baseline="30000" noProof="0" dirty="0">
                <a:ln>
                  <a:noFill/>
                </a:ln>
                <a:solidFill>
                  <a:srgbClr val="262626"/>
                </a:solidFill>
                <a:effectLst/>
                <a:uLnTx/>
                <a:uFillTx/>
                <a:latin typeface="Barlow" panose="00000500000000000000" pitchFamily="2" charset="0"/>
                <a:ea typeface="Calibri" panose="020F0502020204030204" pitchFamily="34" charset="0"/>
                <a:cs typeface="Arial" charset="0"/>
              </a:rPr>
              <a:t>3</a:t>
            </a:r>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Geur</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1614608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4" y="3129570"/>
            <a:ext cx="9690597" cy="304263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Indien brandstofverbruik in de toekomst afneemt ten opzicht van de referentiesituatie: effectbepaling kwantitatief op basis van geur</a:t>
            </a:r>
            <a:r>
              <a:rPr lang="nl-NL" sz="1500" u="sng" dirty="0">
                <a:solidFill>
                  <a:srgbClr val="262626"/>
                </a:solidFill>
                <a:latin typeface="Barlow" panose="00000500000000000000" pitchFamily="2" charset="0"/>
                <a:ea typeface="Calibri" panose="020F0502020204030204" pitchFamily="34" charset="0"/>
              </a:rPr>
              <a:t>emissies </a:t>
            </a:r>
            <a:r>
              <a:rPr lang="nl-NL" sz="1500" dirty="0">
                <a:solidFill>
                  <a:srgbClr val="262626"/>
                </a:solidFill>
                <a:latin typeface="Barlow" panose="00000500000000000000" pitchFamily="2" charset="0"/>
                <a:ea typeface="Calibri" panose="020F0502020204030204" pitchFamily="34" charset="0"/>
              </a:rPr>
              <a:t>van grond- en </a:t>
            </a:r>
            <a:r>
              <a:rPr lang="nl-NL" sz="1500" dirty="0" err="1">
                <a:solidFill>
                  <a:srgbClr val="262626"/>
                </a:solidFill>
                <a:latin typeface="Barlow" panose="00000500000000000000" pitchFamily="2" charset="0"/>
                <a:ea typeface="Calibri" panose="020F0502020204030204" pitchFamily="34" charset="0"/>
              </a:rPr>
              <a:t>luchtgebonden</a:t>
            </a:r>
            <a:r>
              <a:rPr lang="nl-NL" sz="1500" dirty="0">
                <a:solidFill>
                  <a:srgbClr val="262626"/>
                </a:solidFill>
                <a:latin typeface="Barlow" panose="00000500000000000000" pitchFamily="2" charset="0"/>
                <a:ea typeface="Calibri" panose="020F0502020204030204" pitchFamily="34" charset="0"/>
              </a:rPr>
              <a:t> activiteiten;</a:t>
            </a:r>
          </a:p>
          <a:p>
            <a:pPr fontAlgn="base"/>
            <a:r>
              <a:rPr lang="nl-NL" sz="1500" dirty="0">
                <a:solidFill>
                  <a:srgbClr val="262626"/>
                </a:solidFill>
                <a:latin typeface="Barlow" panose="00000500000000000000" pitchFamily="2" charset="0"/>
                <a:ea typeface="Calibri" panose="020F0502020204030204" pitchFamily="34" charset="0"/>
              </a:rPr>
              <a:t>Indien brandstofverbruik in de toekomst toeneemt ten opzichte van de referentiesituatie: effectbepaling kwantitatief op basis van geur</a:t>
            </a:r>
            <a:r>
              <a:rPr lang="nl-NL" sz="1500" u="sng" dirty="0">
                <a:solidFill>
                  <a:srgbClr val="262626"/>
                </a:solidFill>
                <a:latin typeface="Barlow" panose="00000500000000000000" pitchFamily="2" charset="0"/>
                <a:ea typeface="Calibri" panose="020F0502020204030204" pitchFamily="34" charset="0"/>
              </a:rPr>
              <a:t>belastingen</a:t>
            </a:r>
            <a:r>
              <a:rPr lang="nl-NL" sz="1500" dirty="0">
                <a:solidFill>
                  <a:srgbClr val="262626"/>
                </a:solidFill>
                <a:latin typeface="Barlow" panose="00000500000000000000" pitchFamily="2" charset="0"/>
                <a:ea typeface="Calibri" panose="020F0502020204030204" pitchFamily="34" charset="0"/>
              </a:rPr>
              <a:t> van grond- en </a:t>
            </a:r>
            <a:r>
              <a:rPr lang="nl-NL" sz="1500" dirty="0" err="1">
                <a:solidFill>
                  <a:srgbClr val="262626"/>
                </a:solidFill>
                <a:latin typeface="Barlow" panose="00000500000000000000" pitchFamily="2" charset="0"/>
                <a:ea typeface="Calibri" panose="020F0502020204030204" pitchFamily="34" charset="0"/>
              </a:rPr>
              <a:t>luchtgebonden</a:t>
            </a:r>
            <a:r>
              <a:rPr lang="nl-NL" sz="1500" dirty="0">
                <a:solidFill>
                  <a:srgbClr val="262626"/>
                </a:solidFill>
                <a:latin typeface="Barlow" panose="00000500000000000000" pitchFamily="2" charset="0"/>
                <a:ea typeface="Calibri" panose="020F0502020204030204" pitchFamily="34" charset="0"/>
              </a:rPr>
              <a:t> activiteiten;</a:t>
            </a: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Geur</a:t>
            </a:r>
            <a:endParaRPr lang="nl-NL" sz="800"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478123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CO</a:t>
            </a:r>
            <a:r>
              <a:rPr lang="nl-NL" sz="1500" baseline="-25000" dirty="0">
                <a:solidFill>
                  <a:srgbClr val="262626"/>
                </a:solidFill>
                <a:latin typeface="Barlow" panose="00000500000000000000" pitchFamily="2" charset="0"/>
                <a:ea typeface="Calibri" panose="020F0502020204030204" pitchFamily="34" charset="0"/>
              </a:rPr>
              <a:t>2</a:t>
            </a:r>
            <a:r>
              <a:rPr lang="nl-NL" sz="1500" dirty="0">
                <a:solidFill>
                  <a:srgbClr val="262626"/>
                </a:solidFill>
                <a:latin typeface="Barlow" panose="00000500000000000000" pitchFamily="2" charset="0"/>
                <a:ea typeface="Calibri" panose="020F0502020204030204" pitchFamily="34" charset="0"/>
              </a:rPr>
              <a:t> emissies</a:t>
            </a:r>
          </a:p>
          <a:p>
            <a:pPr fontAlgn="base"/>
            <a:r>
              <a:rPr lang="nl-NL" sz="1500" dirty="0">
                <a:solidFill>
                  <a:srgbClr val="262626"/>
                </a:solidFill>
                <a:latin typeface="Barlow" panose="00000500000000000000" pitchFamily="2" charset="0"/>
                <a:ea typeface="Calibri" panose="020F0502020204030204" pitchFamily="34" charset="0"/>
              </a:rPr>
              <a:t>Beschrijving effecten niet-CO</a:t>
            </a:r>
            <a:r>
              <a:rPr lang="nl-NL" sz="1500" baseline="-25000" dirty="0">
                <a:solidFill>
                  <a:srgbClr val="262626"/>
                </a:solidFill>
                <a:latin typeface="Barlow" panose="00000500000000000000" pitchFamily="2" charset="0"/>
                <a:ea typeface="Calibri" panose="020F0502020204030204" pitchFamily="34" charset="0"/>
              </a:rPr>
              <a:t>2</a:t>
            </a:r>
            <a:r>
              <a:rPr lang="nl-NL" sz="1500" dirty="0">
                <a:solidFill>
                  <a:srgbClr val="262626"/>
                </a:solidFill>
                <a:latin typeface="Barlow" panose="00000500000000000000" pitchFamily="2" charset="0"/>
                <a:ea typeface="Calibri" panose="020F0502020204030204" pitchFamily="34" charset="0"/>
              </a:rPr>
              <a:t>-emissies</a:t>
            </a: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Klimaat </a:t>
            </a:r>
            <a:r>
              <a:rPr lang="nl-NL" sz="1200" dirty="0">
                <a:latin typeface="Arial"/>
                <a:cs typeface="Arial"/>
              </a:rPr>
              <a:t>(ongewijzigd)</a:t>
            </a:r>
            <a:endParaRPr lang="nl-NL" sz="1200"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532090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2592371"/>
            <a:ext cx="9477906" cy="3582186"/>
          </a:xfrm>
        </p:spPr>
        <p:txBody>
          <a:bodyPr vert="horz" lIns="0" tIns="45720" rIns="91440" bIns="45720" rtlCol="0" anchor="t">
            <a:normAutofit/>
          </a:bodyPr>
          <a:lstStyle/>
          <a:p>
            <a:pPr marL="0" indent="0" fontAlgn="base">
              <a:buNone/>
            </a:pPr>
            <a:r>
              <a:rPr lang="nl-NL" sz="1500" dirty="0">
                <a:solidFill>
                  <a:srgbClr val="262626"/>
                </a:solidFill>
                <a:latin typeface="Barlow" panose="00000500000000000000" pitchFamily="2" charset="0"/>
                <a:ea typeface="Calibri" panose="020F0502020204030204" pitchFamily="34" charset="0"/>
              </a:rPr>
              <a:t>Oorspronkelijk voorgestelde methode onvoldoende onderscheidend voor projecten (wel voor grotere plannen) </a:t>
            </a:r>
          </a:p>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r>
              <a:rPr lang="nl-NL" sz="1500" dirty="0">
                <a:solidFill>
                  <a:srgbClr val="262626"/>
                </a:solidFill>
                <a:latin typeface="Barlow" panose="00000500000000000000" pitchFamily="2" charset="0"/>
                <a:ea typeface="Calibri" panose="020F0502020204030204" pitchFamily="34" charset="0"/>
              </a:rPr>
              <a:t>Aangepast voorstel:</a:t>
            </a:r>
          </a:p>
          <a:p>
            <a:pPr fontAlgn="base"/>
            <a:r>
              <a:rPr lang="nl-NL" sz="1500" dirty="0">
                <a:solidFill>
                  <a:srgbClr val="262626"/>
                </a:solidFill>
                <a:latin typeface="Barlow" panose="00000500000000000000" pitchFamily="2" charset="0"/>
                <a:ea typeface="Calibri" panose="020F0502020204030204" pitchFamily="34" charset="0"/>
              </a:rPr>
              <a:t>Onderscheid tussen gevoelige gebieden en minder gevoelige gebieden:</a:t>
            </a:r>
          </a:p>
          <a:p>
            <a:pPr fontAlgn="base"/>
            <a:r>
              <a:rPr lang="nl-NL" sz="1500" dirty="0">
                <a:solidFill>
                  <a:srgbClr val="262626"/>
                </a:solidFill>
                <a:latin typeface="Barlow" panose="00000500000000000000" pitchFamily="2" charset="0"/>
                <a:ea typeface="Calibri" panose="020F0502020204030204" pitchFamily="34" charset="0"/>
              </a:rPr>
              <a:t>Gevoelig gebieden zijn gebieden waar: </a:t>
            </a:r>
          </a:p>
          <a:p>
            <a:pPr lvl="1" fontAlgn="base"/>
            <a:r>
              <a:rPr lang="nl-NL" sz="1500" dirty="0">
                <a:solidFill>
                  <a:srgbClr val="262626"/>
                </a:solidFill>
                <a:latin typeface="Barlow" panose="00000500000000000000" pitchFamily="2" charset="0"/>
                <a:ea typeface="Calibri" panose="020F0502020204030204" pitchFamily="34" charset="0"/>
              </a:rPr>
              <a:t>in één of meerdere blootstellingscomponenten relevante negatieve effecten van het project zijn te zien</a:t>
            </a:r>
          </a:p>
          <a:p>
            <a:pPr lvl="1" fontAlgn="base"/>
            <a:r>
              <a:rPr lang="nl-NL" sz="1500" dirty="0">
                <a:solidFill>
                  <a:srgbClr val="262626"/>
                </a:solidFill>
                <a:latin typeface="Barlow" panose="00000500000000000000" pitchFamily="2" charset="0"/>
                <a:ea typeface="Calibri" panose="020F0502020204030204" pitchFamily="34" charset="0"/>
              </a:rPr>
              <a:t>In één of meerdere blootstellingscomponenten relevante negatieve gecumuleerde effecten zijn te zien</a:t>
            </a:r>
          </a:p>
          <a:p>
            <a:pPr fontAlgn="base"/>
            <a:r>
              <a:rPr lang="nl-NL" sz="1500" dirty="0">
                <a:solidFill>
                  <a:srgbClr val="262626"/>
                </a:solidFill>
                <a:latin typeface="Barlow" panose="00000500000000000000" pitchFamily="2" charset="0"/>
                <a:ea typeface="Calibri" panose="020F0502020204030204" pitchFamily="34" charset="0"/>
              </a:rPr>
              <a:t>Negatieve effecten zijn te zien van verschillende blootstellingscomponenten</a:t>
            </a:r>
          </a:p>
          <a:p>
            <a:pPr fontAlgn="base"/>
            <a:r>
              <a:rPr lang="nl-NL" sz="1500" dirty="0">
                <a:solidFill>
                  <a:srgbClr val="262626"/>
                </a:solidFill>
                <a:latin typeface="Barlow" panose="00000500000000000000" pitchFamily="2" charset="0"/>
                <a:ea typeface="Calibri" panose="020F0502020204030204" pitchFamily="34" charset="0"/>
              </a:rPr>
              <a:t>Gevoelige gebieden: effecten kwantitatief geografisch presenteren</a:t>
            </a:r>
          </a:p>
          <a:p>
            <a:pPr fontAlgn="base"/>
            <a:r>
              <a:rPr lang="nl-NL" sz="1500" dirty="0">
                <a:solidFill>
                  <a:srgbClr val="262626"/>
                </a:solidFill>
                <a:latin typeface="Barlow" panose="00000500000000000000" pitchFamily="2" charset="0"/>
                <a:ea typeface="Calibri" panose="020F0502020204030204" pitchFamily="34" charset="0"/>
              </a:rPr>
              <a:t>Minder gevoelige gebieden (en bij afname van blootstelling) : effecten kwalitatief beschrijven</a:t>
            </a:r>
          </a:p>
          <a:p>
            <a:pPr fontAlgn="base"/>
            <a:endParaRPr lang="nl-NL" sz="1500" dirty="0">
              <a:solidFill>
                <a:srgbClr val="262626"/>
              </a:solidFill>
              <a:latin typeface="Barlow" panose="00000500000000000000" pitchFamily="2" charset="0"/>
              <a:ea typeface="Calibri" panose="020F0502020204030204" pitchFamily="34" charset="0"/>
            </a:endParaRPr>
          </a:p>
          <a:p>
            <a:pPr marL="0" indent="0" fontAlgn="base">
              <a:buNone/>
            </a:pPr>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dirty="0">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Gezondheid</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3298694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Stikstofdepositie:</a:t>
            </a:r>
          </a:p>
          <a:p>
            <a:pPr lvl="1" fontAlgn="base"/>
            <a:r>
              <a:rPr lang="nl-NL" sz="1500" dirty="0">
                <a:solidFill>
                  <a:srgbClr val="262626"/>
                </a:solidFill>
                <a:latin typeface="Barlow" panose="00000500000000000000" pitchFamily="2" charset="0"/>
                <a:ea typeface="Calibri" panose="020F0502020204030204" pitchFamily="34" charset="0"/>
              </a:rPr>
              <a:t>Effectbepaling: stikstofdeposities in binnen- en buitenlandse Natura 2000-gebieden conform </a:t>
            </a:r>
            <a:r>
              <a:rPr lang="nl-NL" sz="1500" dirty="0" err="1">
                <a:solidFill>
                  <a:srgbClr val="262626"/>
                </a:solidFill>
                <a:latin typeface="Barlow" panose="00000500000000000000" pitchFamily="2" charset="0"/>
                <a:ea typeface="Calibri" panose="020F0502020204030204" pitchFamily="34" charset="0"/>
              </a:rPr>
              <a:t>Aerius</a:t>
            </a:r>
            <a:r>
              <a:rPr lang="nl-NL" sz="1500" dirty="0">
                <a:solidFill>
                  <a:srgbClr val="262626"/>
                </a:solidFill>
                <a:latin typeface="Barlow" panose="00000500000000000000" pitchFamily="2" charset="0"/>
                <a:ea typeface="Calibri" panose="020F0502020204030204" pitchFamily="34" charset="0"/>
              </a:rPr>
              <a:t> </a:t>
            </a:r>
          </a:p>
          <a:p>
            <a:pPr lvl="1" fontAlgn="base"/>
            <a:r>
              <a:rPr lang="nl-NL" sz="1500" dirty="0">
                <a:solidFill>
                  <a:srgbClr val="262626"/>
                </a:solidFill>
                <a:latin typeface="Barlow" panose="00000500000000000000" pitchFamily="2" charset="0"/>
                <a:ea typeface="Calibri" panose="020F0502020204030204" pitchFamily="34" charset="0"/>
              </a:rPr>
              <a:t>Aandachtspunt: referentiesituatie volgens instructies van LNV: 2019 als basisjaar</a:t>
            </a:r>
          </a:p>
          <a:p>
            <a:pPr fontAlgn="base"/>
            <a:r>
              <a:rPr lang="nl-NL" sz="1500" dirty="0">
                <a:solidFill>
                  <a:srgbClr val="262626"/>
                </a:solidFill>
                <a:latin typeface="Barlow" panose="00000500000000000000" pitchFamily="2" charset="0"/>
                <a:ea typeface="Calibri" panose="020F0502020204030204" pitchFamily="34" charset="0"/>
              </a:rPr>
              <a:t>Overige effecten:</a:t>
            </a:r>
          </a:p>
          <a:p>
            <a:pPr lvl="1" fontAlgn="base"/>
            <a:r>
              <a:rPr lang="nl-NL" sz="1500" dirty="0">
                <a:solidFill>
                  <a:srgbClr val="262626"/>
                </a:solidFill>
                <a:latin typeface="Barlow" panose="00000500000000000000" pitchFamily="2" charset="0"/>
                <a:ea typeface="Calibri" panose="020F0502020204030204" pitchFamily="34" charset="0"/>
              </a:rPr>
              <a:t>Geluidbelastingen grond- en </a:t>
            </a:r>
            <a:r>
              <a:rPr lang="nl-NL" sz="1500" dirty="0" err="1">
                <a:solidFill>
                  <a:srgbClr val="262626"/>
                </a:solidFill>
                <a:latin typeface="Barlow" panose="00000500000000000000" pitchFamily="2" charset="0"/>
                <a:ea typeface="Calibri" panose="020F0502020204030204" pitchFamily="34" charset="0"/>
              </a:rPr>
              <a:t>luchtgebonden</a:t>
            </a:r>
            <a:r>
              <a:rPr lang="nl-NL" sz="1500" dirty="0">
                <a:solidFill>
                  <a:srgbClr val="262626"/>
                </a:solidFill>
                <a:latin typeface="Barlow" panose="00000500000000000000" pitchFamily="2" charset="0"/>
                <a:ea typeface="Calibri" panose="020F0502020204030204" pitchFamily="34" charset="0"/>
              </a:rPr>
              <a:t> activiteiten</a:t>
            </a:r>
          </a:p>
          <a:p>
            <a:pPr lvl="1" fontAlgn="base"/>
            <a:r>
              <a:rPr lang="nl-NL" sz="1500" dirty="0">
                <a:solidFill>
                  <a:srgbClr val="262626"/>
                </a:solidFill>
                <a:latin typeface="Barlow" panose="00000500000000000000" pitchFamily="2" charset="0"/>
                <a:ea typeface="Calibri" panose="020F0502020204030204" pitchFamily="34" charset="0"/>
              </a:rPr>
              <a:t>Visuele verstoring van overvliegende vliegtuigen</a:t>
            </a:r>
          </a:p>
          <a:p>
            <a:pPr lvl="1" fontAlgn="base"/>
            <a:r>
              <a:rPr lang="nl-NL" sz="1500" dirty="0">
                <a:solidFill>
                  <a:srgbClr val="262626"/>
                </a:solidFill>
                <a:latin typeface="Barlow" panose="00000500000000000000" pitchFamily="2" charset="0"/>
                <a:ea typeface="Calibri" panose="020F0502020204030204" pitchFamily="34" charset="0"/>
              </a:rPr>
              <a:t>Vogelaanvaringen</a:t>
            </a:r>
          </a:p>
          <a:p>
            <a:pPr fontAlgn="base"/>
            <a:endParaRPr lang="nl-NL" sz="1500" dirty="0">
              <a:solidFill>
                <a:srgbClr val="262626"/>
              </a:solidFill>
              <a:latin typeface="Barlow" panose="00000500000000000000" pitchFamily="2" charset="0"/>
              <a:ea typeface="Calibri" panose="020F0502020204030204" pitchFamily="34" charset="0"/>
            </a:endParaRP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Natuur</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727609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Basis: duurzaamheidsdoelstellingen van MAA: </a:t>
            </a:r>
          </a:p>
          <a:p>
            <a:pPr lvl="1" fontAlgn="base"/>
            <a:r>
              <a:rPr lang="nl-NL" sz="1500" dirty="0">
                <a:solidFill>
                  <a:srgbClr val="262626"/>
                </a:solidFill>
                <a:latin typeface="Barlow" panose="00000500000000000000" pitchFamily="2" charset="0"/>
                <a:ea typeface="Calibri" panose="020F0502020204030204" pitchFamily="34" charset="0"/>
              </a:rPr>
              <a:t>Vlootvernieuwing</a:t>
            </a:r>
          </a:p>
          <a:p>
            <a:pPr lvl="1" fontAlgn="base"/>
            <a:r>
              <a:rPr lang="nl-NL" sz="1500" dirty="0">
                <a:solidFill>
                  <a:srgbClr val="262626"/>
                </a:solidFill>
                <a:latin typeface="Barlow" panose="00000500000000000000" pitchFamily="2" charset="0"/>
                <a:ea typeface="Calibri" panose="020F0502020204030204" pitchFamily="34" charset="0"/>
              </a:rPr>
              <a:t>Operationele maatregelen: verschoning brandstoffen, gasverbruik gebouwen, …</a:t>
            </a:r>
          </a:p>
          <a:p>
            <a:pPr lvl="1" fontAlgn="base"/>
            <a:r>
              <a:rPr lang="nl-NL" sz="1500" dirty="0">
                <a:solidFill>
                  <a:srgbClr val="262626"/>
                </a:solidFill>
                <a:latin typeface="Barlow" panose="00000500000000000000" pitchFamily="2" charset="0"/>
                <a:ea typeface="Calibri" panose="020F0502020204030204" pitchFamily="34" charset="0"/>
              </a:rPr>
              <a:t>Elektrificeren van grondoperaties  (niet elektrisch vliegen)</a:t>
            </a:r>
          </a:p>
          <a:p>
            <a:pPr fontAlgn="base"/>
            <a:r>
              <a:rPr lang="nl-NL" sz="1500" dirty="0">
                <a:solidFill>
                  <a:srgbClr val="262626"/>
                </a:solidFill>
                <a:latin typeface="Barlow" panose="00000500000000000000" pitchFamily="2" charset="0"/>
                <a:ea typeface="Calibri" panose="020F0502020204030204" pitchFamily="34" charset="0"/>
              </a:rPr>
              <a:t>Te rapporteren:</a:t>
            </a:r>
          </a:p>
          <a:p>
            <a:pPr lvl="1" fontAlgn="base"/>
            <a:r>
              <a:rPr lang="nl-NL" sz="1500" dirty="0">
                <a:solidFill>
                  <a:srgbClr val="262626"/>
                </a:solidFill>
                <a:latin typeface="Barlow" panose="00000500000000000000" pitchFamily="2" charset="0"/>
                <a:ea typeface="Calibri" panose="020F0502020204030204" pitchFamily="34" charset="0"/>
              </a:rPr>
              <a:t>Maatregelen die nodig zijn om de effecten te verminderen tot een niet-significant niveau</a:t>
            </a:r>
          </a:p>
          <a:p>
            <a:pPr fontAlgn="base"/>
            <a:endParaRPr lang="nl-NL" sz="1500" dirty="0">
              <a:solidFill>
                <a:srgbClr val="262626"/>
              </a:solidFill>
              <a:effectLst/>
              <a:latin typeface="Barlow" panose="00000500000000000000" pitchFamily="2" charset="0"/>
              <a:ea typeface="Calibri" panose="020F0502020204030204" pitchFamily="34" charset="0"/>
            </a:endParaRP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Mitigerende maatregelen</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294667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fontScale="85000" lnSpcReduction="20000"/>
          </a:bodyPr>
          <a:lstStyle/>
          <a:p>
            <a:pPr fontAlgn="base"/>
            <a:r>
              <a:rPr lang="nl-NL" dirty="0">
                <a:solidFill>
                  <a:srgbClr val="262626"/>
                </a:solidFill>
                <a:latin typeface="Barlow" panose="00000500000000000000" pitchFamily="2" charset="0"/>
                <a:ea typeface="Calibri" panose="020F0502020204030204" pitchFamily="34" charset="0"/>
              </a:rPr>
              <a:t>Afronding uitgangspuntendocumenten o.b.v. uitgangspunten geluidberekeningen</a:t>
            </a:r>
          </a:p>
          <a:p>
            <a:pPr fontAlgn="base"/>
            <a:r>
              <a:rPr lang="nl-NL" dirty="0">
                <a:solidFill>
                  <a:srgbClr val="262626"/>
                </a:solidFill>
                <a:latin typeface="Barlow" panose="00000500000000000000" pitchFamily="2" charset="0"/>
                <a:ea typeface="Calibri" panose="020F0502020204030204" pitchFamily="34" charset="0"/>
              </a:rPr>
              <a:t>Uitvoeren milieuonderzoeken</a:t>
            </a:r>
          </a:p>
          <a:p>
            <a:pPr fontAlgn="base"/>
            <a:r>
              <a:rPr lang="nl-NL" dirty="0">
                <a:solidFill>
                  <a:srgbClr val="262626"/>
                </a:solidFill>
                <a:latin typeface="Barlow" panose="00000500000000000000" pitchFamily="2" charset="0"/>
                <a:ea typeface="Calibri" panose="020F0502020204030204" pitchFamily="34" charset="0"/>
              </a:rPr>
              <a:t>Periodiek voortgangsoverleg met I&amp;W:</a:t>
            </a:r>
          </a:p>
          <a:p>
            <a:pPr lvl="1" fontAlgn="base"/>
            <a:r>
              <a:rPr lang="nl-NL" dirty="0">
                <a:solidFill>
                  <a:srgbClr val="262626"/>
                </a:solidFill>
                <a:latin typeface="Barlow" panose="00000500000000000000" pitchFamily="2" charset="0"/>
                <a:ea typeface="Calibri" panose="020F0502020204030204" pitchFamily="34" charset="0"/>
              </a:rPr>
              <a:t>Tussenresultaten bespreken om rapportagestrategie (kwantitatief/kwalitatief)  te bepalen</a:t>
            </a:r>
          </a:p>
          <a:p>
            <a:pPr lvl="1" fontAlgn="base"/>
            <a:r>
              <a:rPr lang="nl-NL" dirty="0">
                <a:solidFill>
                  <a:srgbClr val="262626"/>
                </a:solidFill>
                <a:latin typeface="Barlow" panose="00000500000000000000" pitchFamily="2" charset="0"/>
                <a:ea typeface="Calibri" panose="020F0502020204030204" pitchFamily="34" charset="0"/>
              </a:rPr>
              <a:t>Deelonderzoeken vroegtijdig laten toetsen</a:t>
            </a:r>
          </a:p>
          <a:p>
            <a:pPr fontAlgn="base"/>
            <a:r>
              <a:rPr lang="nl-NL" dirty="0">
                <a:solidFill>
                  <a:srgbClr val="262626"/>
                </a:solidFill>
                <a:latin typeface="Barlow" panose="00000500000000000000" pitchFamily="2" charset="0"/>
                <a:ea typeface="Calibri" panose="020F0502020204030204" pitchFamily="34" charset="0"/>
              </a:rPr>
              <a:t>Communicatie met omgeving – zie volgende slide</a:t>
            </a:r>
          </a:p>
          <a:p>
            <a:pPr fontAlgn="base"/>
            <a:r>
              <a:rPr lang="nl-NL" dirty="0">
                <a:solidFill>
                  <a:srgbClr val="262626"/>
                </a:solidFill>
                <a:latin typeface="Barlow" panose="00000500000000000000" pitchFamily="2" charset="0"/>
                <a:ea typeface="Calibri" panose="020F0502020204030204" pitchFamily="34" charset="0"/>
              </a:rPr>
              <a:t>Opstellen </a:t>
            </a:r>
            <a:r>
              <a:rPr lang="nl-NL" dirty="0" err="1">
                <a:solidFill>
                  <a:srgbClr val="262626"/>
                </a:solidFill>
                <a:latin typeface="Barlow" panose="00000500000000000000" pitchFamily="2" charset="0"/>
                <a:ea typeface="Calibri" panose="020F0502020204030204" pitchFamily="34" charset="0"/>
              </a:rPr>
              <a:t>m.e.r</a:t>
            </a:r>
            <a:r>
              <a:rPr lang="nl-NL" dirty="0">
                <a:solidFill>
                  <a:srgbClr val="262626"/>
                </a:solidFill>
                <a:latin typeface="Barlow" panose="00000500000000000000" pitchFamily="2" charset="0"/>
                <a:ea typeface="Calibri" panose="020F0502020204030204" pitchFamily="34" charset="0"/>
              </a:rPr>
              <a:t>.-beoordelingsrapportage</a:t>
            </a:r>
          </a:p>
          <a:p>
            <a:pPr fontAlgn="base"/>
            <a:r>
              <a:rPr lang="nl-NL" dirty="0">
                <a:solidFill>
                  <a:srgbClr val="262626"/>
                </a:solidFill>
                <a:latin typeface="Barlow" panose="00000500000000000000" pitchFamily="2" charset="0"/>
                <a:ea typeface="Calibri" panose="020F0502020204030204" pitchFamily="34" charset="0"/>
              </a:rPr>
              <a:t>Advies </a:t>
            </a:r>
            <a:r>
              <a:rPr lang="nl-NL" dirty="0" err="1">
                <a:solidFill>
                  <a:srgbClr val="262626"/>
                </a:solidFill>
                <a:latin typeface="Barlow" panose="00000500000000000000" pitchFamily="2" charset="0"/>
                <a:ea typeface="Calibri" panose="020F0502020204030204" pitchFamily="34" charset="0"/>
              </a:rPr>
              <a:t>m.e.r</a:t>
            </a:r>
            <a:r>
              <a:rPr lang="nl-NL" dirty="0">
                <a:solidFill>
                  <a:srgbClr val="262626"/>
                </a:solidFill>
                <a:latin typeface="Barlow" panose="00000500000000000000" pitchFamily="2" charset="0"/>
                <a:ea typeface="Calibri" panose="020F0502020204030204" pitchFamily="34" charset="0"/>
              </a:rPr>
              <a:t>. commissie</a:t>
            </a:r>
          </a:p>
          <a:p>
            <a:pPr fontAlgn="base"/>
            <a:r>
              <a:rPr lang="nl-NL" dirty="0">
                <a:solidFill>
                  <a:srgbClr val="262626"/>
                </a:solidFill>
                <a:latin typeface="Barlow" panose="00000500000000000000" pitchFamily="2" charset="0"/>
                <a:ea typeface="Calibri" panose="020F0502020204030204" pitchFamily="34" charset="0"/>
              </a:rPr>
              <a:t>Toets door Min. I&amp;W</a:t>
            </a:r>
          </a:p>
          <a:p>
            <a:pPr fontAlgn="base"/>
            <a:r>
              <a:rPr lang="nl-NL" dirty="0">
                <a:solidFill>
                  <a:srgbClr val="262626"/>
                </a:solidFill>
                <a:latin typeface="Barlow" panose="00000500000000000000" pitchFamily="2" charset="0"/>
                <a:ea typeface="Calibri" panose="020F0502020204030204" pitchFamily="34" charset="0"/>
              </a:rPr>
              <a:t>Besluit Min. I&amp;W: wel of geen volledige MER (Q3 2024)</a:t>
            </a: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Vervolg</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Tree>
    <p:extLst>
      <p:ext uri="{BB962C8B-B14F-4D97-AF65-F5344CB8AC3E}">
        <p14:creationId xmlns:p14="http://schemas.microsoft.com/office/powerpoint/2010/main" val="354802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090A21A2-9272-4B01-BC35-0770282AE789}"/>
              </a:ext>
            </a:extLst>
          </p:cNvPr>
          <p:cNvSpPr>
            <a:spLocks noGrp="1"/>
          </p:cNvSpPr>
          <p:nvPr>
            <p:ph idx="1"/>
          </p:nvPr>
        </p:nvSpPr>
        <p:spPr>
          <a:xfrm>
            <a:off x="754665" y="3129570"/>
            <a:ext cx="9177612" cy="2832610"/>
          </a:xfrm>
        </p:spPr>
        <p:txBody>
          <a:bodyPr vert="horz" lIns="0" tIns="45720" rIns="91440" bIns="45720" rtlCol="0" anchor="t">
            <a:normAutofit/>
          </a:bodyPr>
          <a:lstStyle/>
          <a:p>
            <a:pPr fontAlgn="base"/>
            <a:r>
              <a:rPr lang="nl-NL" sz="1500" dirty="0">
                <a:solidFill>
                  <a:srgbClr val="262626"/>
                </a:solidFill>
                <a:latin typeface="Barlow" panose="00000500000000000000" pitchFamily="2" charset="0"/>
                <a:ea typeface="Calibri" panose="020F0502020204030204" pitchFamily="34" charset="0"/>
              </a:rPr>
              <a:t>Informeren CRO:</a:t>
            </a:r>
          </a:p>
          <a:p>
            <a:pPr lvl="1" fontAlgn="base"/>
            <a:r>
              <a:rPr lang="nl-NL" sz="1500" dirty="0">
                <a:solidFill>
                  <a:srgbClr val="262626"/>
                </a:solidFill>
                <a:latin typeface="Barlow" panose="00000500000000000000" pitchFamily="2" charset="0"/>
                <a:ea typeface="Calibri" panose="020F0502020204030204" pitchFamily="34" charset="0"/>
              </a:rPr>
              <a:t>Donderdag 28 maart 2024</a:t>
            </a:r>
          </a:p>
          <a:p>
            <a:pPr lvl="1" fontAlgn="base"/>
            <a:r>
              <a:rPr lang="nl-NL" sz="1500" dirty="0">
                <a:solidFill>
                  <a:srgbClr val="262626"/>
                </a:solidFill>
                <a:latin typeface="Barlow" panose="00000500000000000000" pitchFamily="2" charset="0"/>
                <a:ea typeface="Calibri" panose="020F0502020204030204" pitchFamily="34" charset="0"/>
              </a:rPr>
              <a:t>Donderdag 27 juni 2024</a:t>
            </a:r>
          </a:p>
          <a:p>
            <a:pPr lvl="1" fontAlgn="base"/>
            <a:r>
              <a:rPr lang="nl-NL" sz="1500" dirty="0">
                <a:solidFill>
                  <a:srgbClr val="262626"/>
                </a:solidFill>
                <a:latin typeface="Barlow" panose="00000500000000000000" pitchFamily="2" charset="0"/>
                <a:ea typeface="Calibri" panose="020F0502020204030204" pitchFamily="34" charset="0"/>
              </a:rPr>
              <a:t>Donderdag 26 september 2024</a:t>
            </a:r>
          </a:p>
          <a:p>
            <a:pPr lvl="1" fontAlgn="base"/>
            <a:r>
              <a:rPr lang="nl-NL" sz="1500" dirty="0">
                <a:solidFill>
                  <a:srgbClr val="262626"/>
                </a:solidFill>
                <a:latin typeface="Barlow" panose="00000500000000000000" pitchFamily="2" charset="0"/>
                <a:ea typeface="Calibri" panose="020F0502020204030204" pitchFamily="34" charset="0"/>
              </a:rPr>
              <a:t>Donderdag 12 december 2024</a:t>
            </a:r>
          </a:p>
        </p:txBody>
      </p:sp>
      <p:sp>
        <p:nvSpPr>
          <p:cNvPr id="2" name="Ondertitel 1">
            <a:extLst>
              <a:ext uri="{FF2B5EF4-FFF2-40B4-BE49-F238E27FC236}">
                <a16:creationId xmlns:a16="http://schemas.microsoft.com/office/drawing/2014/main" id="{826857E2-5A65-4155-B39A-79E39AC273F4}"/>
              </a:ext>
            </a:extLst>
          </p:cNvPr>
          <p:cNvSpPr>
            <a:spLocks noGrp="1"/>
          </p:cNvSpPr>
          <p:nvPr>
            <p:ph type="subTitle" idx="13"/>
          </p:nvPr>
        </p:nvSpPr>
        <p:spPr/>
        <p:txBody>
          <a:bodyPr vert="horz" lIns="0" tIns="45720" rIns="90000" bIns="45720" rtlCol="0" anchor="t">
            <a:normAutofit/>
          </a:bodyPr>
          <a:lstStyle/>
          <a:p>
            <a:r>
              <a:rPr lang="en-US">
                <a:latin typeface="Arial"/>
                <a:cs typeface="Arial"/>
              </a:rPr>
              <a:t>  </a:t>
            </a:r>
          </a:p>
        </p:txBody>
      </p:sp>
      <p:sp>
        <p:nvSpPr>
          <p:cNvPr id="5" name="Titel 4">
            <a:extLst>
              <a:ext uri="{FF2B5EF4-FFF2-40B4-BE49-F238E27FC236}">
                <a16:creationId xmlns:a16="http://schemas.microsoft.com/office/drawing/2014/main" id="{9A1876FF-5E71-490A-AE54-ACC4865B378E}"/>
              </a:ext>
            </a:extLst>
          </p:cNvPr>
          <p:cNvSpPr>
            <a:spLocks noGrp="1"/>
          </p:cNvSpPr>
          <p:nvPr>
            <p:ph type="title"/>
          </p:nvPr>
        </p:nvSpPr>
        <p:spPr>
          <a:xfrm>
            <a:off x="754665" y="1238719"/>
            <a:ext cx="5940425" cy="884190"/>
          </a:xfrm>
        </p:spPr>
        <p:txBody>
          <a:bodyPr>
            <a:normAutofit/>
          </a:bodyPr>
          <a:lstStyle/>
          <a:p>
            <a:r>
              <a:rPr lang="nl-NL" dirty="0">
                <a:latin typeface="Arial"/>
                <a:cs typeface="Arial"/>
              </a:rPr>
              <a:t>Communicatie</a:t>
            </a:r>
            <a:endParaRPr lang="nl-NL" dirty="0"/>
          </a:p>
        </p:txBody>
      </p:sp>
      <p:pic>
        <p:nvPicPr>
          <p:cNvPr id="3" name="Afbeelding 3">
            <a:extLst>
              <a:ext uri="{FF2B5EF4-FFF2-40B4-BE49-F238E27FC236}">
                <a16:creationId xmlns:a16="http://schemas.microsoft.com/office/drawing/2014/main" id="{367CB92F-A43A-64F5-E38A-1E7D6D967F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71099" y="222078"/>
            <a:ext cx="951673" cy="454207"/>
          </a:xfrm>
          <a:prstGeom prst="rect">
            <a:avLst/>
          </a:prstGeom>
        </p:spPr>
      </p:pic>
      <p:pic>
        <p:nvPicPr>
          <p:cNvPr id="6" name="Picture 5" descr="Logo&#10;&#10;Description automatically generated">
            <a:extLst>
              <a:ext uri="{FF2B5EF4-FFF2-40B4-BE49-F238E27FC236}">
                <a16:creationId xmlns:a16="http://schemas.microsoft.com/office/drawing/2014/main" id="{2FEBF6FF-B8D7-DBD8-0E1D-0F492AA5E4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60506" y="100008"/>
            <a:ext cx="1080617" cy="576277"/>
          </a:xfrm>
          <a:prstGeom prst="rect">
            <a:avLst/>
          </a:prstGeom>
        </p:spPr>
      </p:pic>
      <p:sp>
        <p:nvSpPr>
          <p:cNvPr id="8" name="TextBox 7">
            <a:extLst>
              <a:ext uri="{FF2B5EF4-FFF2-40B4-BE49-F238E27FC236}">
                <a16:creationId xmlns:a16="http://schemas.microsoft.com/office/drawing/2014/main" id="{C9153929-4FE7-F311-3E6A-464204F0DC98}"/>
              </a:ext>
            </a:extLst>
          </p:cNvPr>
          <p:cNvSpPr txBox="1"/>
          <p:nvPr/>
        </p:nvSpPr>
        <p:spPr>
          <a:xfrm>
            <a:off x="5307724" y="3129570"/>
            <a:ext cx="6633399" cy="1308050"/>
          </a:xfrm>
          <a:prstGeom prst="rect">
            <a:avLst/>
          </a:prstGeom>
          <a:noFill/>
        </p:spPr>
        <p:txBody>
          <a:bodyPr wrap="square">
            <a:spAutoFit/>
          </a:bodyPr>
          <a:lstStyle/>
          <a:p>
            <a:pPr marL="228600"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Informeren omwonenden: </a:t>
            </a:r>
          </a:p>
          <a:p>
            <a:pPr marL="685800" lvl="1"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Mei 2024: resultaten milieuonderzoeken</a:t>
            </a:r>
          </a:p>
          <a:p>
            <a:pPr marL="685800" lvl="1" indent="-228600" fontAlgn="base">
              <a:lnSpc>
                <a:spcPct val="90000"/>
              </a:lnSpc>
              <a:spcBef>
                <a:spcPts val="1000"/>
              </a:spcBef>
              <a:buClr>
                <a:srgbClr val="F08100"/>
              </a:buClr>
              <a:buFont typeface="Arial" panose="020B0604020202020204" pitchFamily="34" charset="0"/>
              <a:buChar char="•"/>
            </a:pPr>
            <a:r>
              <a:rPr lang="nl-NL" sz="1500" dirty="0">
                <a:solidFill>
                  <a:srgbClr val="262626"/>
                </a:solidFill>
                <a:latin typeface="Barlow" panose="00000500000000000000" pitchFamily="2" charset="0"/>
                <a:cs typeface="Arial" charset="0"/>
              </a:rPr>
              <a:t>September 2024: definitieve resultaten m.e.r.-beoordeling</a:t>
            </a:r>
          </a:p>
          <a:p>
            <a:pPr marL="685800" lvl="1" indent="-228600" fontAlgn="base">
              <a:lnSpc>
                <a:spcPct val="90000"/>
              </a:lnSpc>
              <a:spcBef>
                <a:spcPts val="1000"/>
              </a:spcBef>
              <a:buClr>
                <a:srgbClr val="F08100"/>
              </a:buClr>
              <a:buFont typeface="Arial" panose="020B0604020202020204" pitchFamily="34" charset="0"/>
              <a:buChar char="•"/>
            </a:pPr>
            <a:endParaRPr lang="nl-NL" sz="1500" dirty="0">
              <a:solidFill>
                <a:srgbClr val="262626"/>
              </a:solidFill>
              <a:highlight>
                <a:srgbClr val="FFFF00"/>
              </a:highlight>
              <a:latin typeface="Barlow" panose="00000500000000000000" pitchFamily="2" charset="0"/>
              <a:cs typeface="Arial" charset="0"/>
            </a:endParaRPr>
          </a:p>
        </p:txBody>
      </p:sp>
    </p:spTree>
    <p:extLst>
      <p:ext uri="{BB962C8B-B14F-4D97-AF65-F5344CB8AC3E}">
        <p14:creationId xmlns:p14="http://schemas.microsoft.com/office/powerpoint/2010/main" val="911191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Afbeelding met tekst, lucht, buiten, gebouw&#10;&#10;Automatisch gegenereerde beschrijving">
            <a:extLst>
              <a:ext uri="{FF2B5EF4-FFF2-40B4-BE49-F238E27FC236}">
                <a16:creationId xmlns:a16="http://schemas.microsoft.com/office/drawing/2014/main" id="{054C03C3-A947-314D-A398-EBC2C1035A3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sp>
        <p:nvSpPr>
          <p:cNvPr id="2" name="Tekstvak 1">
            <a:extLst>
              <a:ext uri="{FF2B5EF4-FFF2-40B4-BE49-F238E27FC236}">
                <a16:creationId xmlns:a16="http://schemas.microsoft.com/office/drawing/2014/main" id="{76E60DBC-EA0C-1F6E-862A-160DF269EE28}"/>
              </a:ext>
            </a:extLst>
          </p:cNvPr>
          <p:cNvSpPr txBox="1"/>
          <p:nvPr/>
        </p:nvSpPr>
        <p:spPr>
          <a:xfrm>
            <a:off x="8612776" y="4302035"/>
            <a:ext cx="3579223" cy="954107"/>
          </a:xfrm>
          <a:prstGeom prst="rect">
            <a:avLst/>
          </a:prstGeom>
          <a:noFill/>
        </p:spPr>
        <p:txBody>
          <a:bodyPr wrap="square" rtlCol="0">
            <a:spAutoFit/>
          </a:bodyPr>
          <a:lstStyle/>
          <a:p>
            <a:r>
              <a:rPr lang="nl-NL" sz="2800" dirty="0"/>
              <a:t>Pauze en Deel 3: Individuele vragen</a:t>
            </a:r>
          </a:p>
        </p:txBody>
      </p:sp>
    </p:spTree>
    <p:extLst>
      <p:ext uri="{BB962C8B-B14F-4D97-AF65-F5344CB8AC3E}">
        <p14:creationId xmlns:p14="http://schemas.microsoft.com/office/powerpoint/2010/main" val="1254543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695BF-E3D6-4B91-A74E-5F4C32A7CA55}"/>
              </a:ext>
            </a:extLst>
          </p:cNvPr>
          <p:cNvSpPr>
            <a:spLocks noGrp="1"/>
          </p:cNvSpPr>
          <p:nvPr>
            <p:ph type="title"/>
          </p:nvPr>
        </p:nvSpPr>
        <p:spPr>
          <a:xfrm>
            <a:off x="540000" y="540001"/>
            <a:ext cx="5976303" cy="1069870"/>
          </a:xfrm>
        </p:spPr>
        <p:txBody>
          <a:bodyPr>
            <a:normAutofit fontScale="90000"/>
          </a:bodyPr>
          <a:lstStyle/>
          <a:p>
            <a:r>
              <a:rPr lang="nl-NL" dirty="0"/>
              <a:t>Bij inhoudelijke vragen</a:t>
            </a:r>
            <a:br>
              <a:rPr lang="nl-NL" dirty="0"/>
            </a:br>
            <a:r>
              <a:rPr lang="nl-NL" dirty="0"/>
              <a:t>of opmerkingen:</a:t>
            </a:r>
            <a:endParaRPr lang="en-US" dirty="0"/>
          </a:p>
        </p:txBody>
      </p:sp>
      <p:sp>
        <p:nvSpPr>
          <p:cNvPr id="3" name="Ondertitel 2">
            <a:extLst>
              <a:ext uri="{FF2B5EF4-FFF2-40B4-BE49-F238E27FC236}">
                <a16:creationId xmlns:a16="http://schemas.microsoft.com/office/drawing/2014/main" id="{15E27C7F-4B59-4BC3-83A1-17193CC4D930}"/>
              </a:ext>
            </a:extLst>
          </p:cNvPr>
          <p:cNvSpPr>
            <a:spLocks noGrp="1"/>
          </p:cNvSpPr>
          <p:nvPr>
            <p:ph type="subTitle" idx="13"/>
          </p:nvPr>
        </p:nvSpPr>
        <p:spPr/>
        <p:txBody>
          <a:bodyPr/>
          <a:lstStyle/>
          <a:p>
            <a:r>
              <a:rPr lang="en-US" dirty="0"/>
              <a:t>Franci Vanweert – WSP</a:t>
            </a:r>
          </a:p>
        </p:txBody>
      </p:sp>
      <p:sp>
        <p:nvSpPr>
          <p:cNvPr id="4" name="Tijdelijke aanduiding voor tekst 3">
            <a:extLst>
              <a:ext uri="{FF2B5EF4-FFF2-40B4-BE49-F238E27FC236}">
                <a16:creationId xmlns:a16="http://schemas.microsoft.com/office/drawing/2014/main" id="{A12425EF-9ABA-43CD-AAEE-D9FC461CA20B}"/>
              </a:ext>
            </a:extLst>
          </p:cNvPr>
          <p:cNvSpPr>
            <a:spLocks noGrp="1"/>
          </p:cNvSpPr>
          <p:nvPr>
            <p:ph type="body" idx="1"/>
          </p:nvPr>
        </p:nvSpPr>
        <p:spPr/>
        <p:txBody>
          <a:bodyPr/>
          <a:lstStyle/>
          <a:p>
            <a:pPr>
              <a:lnSpc>
                <a:spcPct val="100000"/>
              </a:lnSpc>
              <a:spcBef>
                <a:spcPts val="0"/>
              </a:spcBef>
            </a:pPr>
            <a:r>
              <a:rPr lang="nl-NL" dirty="0">
                <a:hlinkClick r:id="rId2"/>
              </a:rPr>
              <a:t>Franci.Vanweert@wsp.com</a:t>
            </a:r>
            <a:r>
              <a:rPr lang="nl-NL" dirty="0"/>
              <a:t> </a:t>
            </a:r>
          </a:p>
          <a:p>
            <a:endParaRPr lang="nb-NO" dirty="0"/>
          </a:p>
          <a:p>
            <a:endParaRPr lang="nb-NO" dirty="0"/>
          </a:p>
          <a:p>
            <a:r>
              <a:rPr lang="nb-NO" dirty="0">
                <a:hlinkClick r:id="rId3"/>
              </a:rPr>
              <a:t>Kjeld.Vinkx@to70.eu</a:t>
            </a:r>
            <a:endParaRPr lang="nb-NO" dirty="0"/>
          </a:p>
          <a:p>
            <a:endParaRPr lang="nb-NO" dirty="0"/>
          </a:p>
          <a:p>
            <a:endParaRPr lang="nb-NO" dirty="0"/>
          </a:p>
          <a:p>
            <a:r>
              <a:rPr lang="en-US" dirty="0">
                <a:hlinkClick r:id="rId4"/>
              </a:rPr>
              <a:t>www.maa.nl/luchthavenbesluit/</a:t>
            </a:r>
            <a:r>
              <a:rPr lang="en-US" dirty="0"/>
              <a:t> </a:t>
            </a:r>
          </a:p>
          <a:p>
            <a:endParaRPr lang="en-US" dirty="0"/>
          </a:p>
        </p:txBody>
      </p:sp>
      <p:sp>
        <p:nvSpPr>
          <p:cNvPr id="5" name="Tijdelijke aanduiding voor tekst 4">
            <a:extLst>
              <a:ext uri="{FF2B5EF4-FFF2-40B4-BE49-F238E27FC236}">
                <a16:creationId xmlns:a16="http://schemas.microsoft.com/office/drawing/2014/main" id="{0D976CDA-EF65-40C9-9C5B-041FDC469036}"/>
              </a:ext>
            </a:extLst>
          </p:cNvPr>
          <p:cNvSpPr>
            <a:spLocks noGrp="1"/>
          </p:cNvSpPr>
          <p:nvPr>
            <p:ph type="body" idx="15"/>
          </p:nvPr>
        </p:nvSpPr>
        <p:spPr/>
        <p:txBody>
          <a:bodyPr/>
          <a:lstStyle/>
          <a:p>
            <a:r>
              <a:rPr lang="nl-NL" dirty="0"/>
              <a:t>Maa.nl</a:t>
            </a:r>
            <a:endParaRPr lang="en-US" dirty="0"/>
          </a:p>
        </p:txBody>
      </p:sp>
      <p:sp>
        <p:nvSpPr>
          <p:cNvPr id="8" name="Ondertitel 2">
            <a:extLst>
              <a:ext uri="{FF2B5EF4-FFF2-40B4-BE49-F238E27FC236}">
                <a16:creationId xmlns:a16="http://schemas.microsoft.com/office/drawing/2014/main" id="{CFD462D9-C144-B6DF-E1B1-82CC1C0B9181}"/>
              </a:ext>
            </a:extLst>
          </p:cNvPr>
          <p:cNvSpPr txBox="1">
            <a:spLocks/>
          </p:cNvSpPr>
          <p:nvPr/>
        </p:nvSpPr>
        <p:spPr>
          <a:xfrm>
            <a:off x="540000" y="3766777"/>
            <a:ext cx="3840806" cy="28079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Kjeld Vinkx – To70</a:t>
            </a:r>
          </a:p>
        </p:txBody>
      </p:sp>
      <p:sp>
        <p:nvSpPr>
          <p:cNvPr id="9" name="Tijdelijke aanduiding voor tekst 3">
            <a:extLst>
              <a:ext uri="{FF2B5EF4-FFF2-40B4-BE49-F238E27FC236}">
                <a16:creationId xmlns:a16="http://schemas.microsoft.com/office/drawing/2014/main" id="{E07A69F9-74C5-19C8-510C-8764B70171E2}"/>
              </a:ext>
            </a:extLst>
          </p:cNvPr>
          <p:cNvSpPr txBox="1">
            <a:spLocks/>
          </p:cNvSpPr>
          <p:nvPr/>
        </p:nvSpPr>
        <p:spPr>
          <a:xfrm>
            <a:off x="540000" y="4047573"/>
            <a:ext cx="3840806" cy="253637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rgbClr val="1E3B67"/>
                </a:solidFill>
                <a:latin typeface="Arial" charset="0"/>
                <a:ea typeface="Arial" charset="0"/>
                <a:cs typeface="Arial"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65900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pic>
        <p:nvPicPr>
          <p:cNvPr id="7" name="Tijdelijke aanduiding voor afbeelding 6" descr="Afbeelding met buitenshuis, grond, voertuig, kruising&#10;&#10;Automatisch gegenereerde beschrijving">
            <a:extLst>
              <a:ext uri="{FF2B5EF4-FFF2-40B4-BE49-F238E27FC236}">
                <a16:creationId xmlns:a16="http://schemas.microsoft.com/office/drawing/2014/main" id="{35842429-1EB8-FA5E-FA69-1C7D45D0CE6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40006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pic>
        <p:nvPicPr>
          <p:cNvPr id="7" name="Tijdelijke aanduiding voor afbeelding 6" descr="Afbeelding met buitenshuis, wolk, hemel, weg&#10;&#10;Automatisch gegenereerde beschrijving">
            <a:extLst>
              <a:ext uri="{FF2B5EF4-FFF2-40B4-BE49-F238E27FC236}">
                <a16:creationId xmlns:a16="http://schemas.microsoft.com/office/drawing/2014/main" id="{CAAFA408-5469-FD54-CA45-F617B17CB36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5081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F272DB6E-4736-D240-949D-0E8F90F5A5E8}"/>
              </a:ext>
            </a:extLst>
          </p:cNvPr>
          <p:cNvSpPr>
            <a:spLocks noGrp="1"/>
          </p:cNvSpPr>
          <p:nvPr>
            <p:ph type="subTitle" idx="13"/>
          </p:nvPr>
        </p:nvSpPr>
        <p:spPr/>
        <p:txBody>
          <a:bodyPr/>
          <a:lstStyle/>
          <a:p>
            <a:r>
              <a:rPr lang="nl-NL" dirty="0"/>
              <a:t>17 januari 2024</a:t>
            </a:r>
          </a:p>
        </p:txBody>
      </p:sp>
      <p:pic>
        <p:nvPicPr>
          <p:cNvPr id="7" name="Tijdelijke aanduiding voor afbeelding 6" descr="Afbeelding met buitenshuis, wolk, weg, hemel&#10;&#10;Automatisch gegenereerde beschrijving">
            <a:extLst>
              <a:ext uri="{FF2B5EF4-FFF2-40B4-BE49-F238E27FC236}">
                <a16:creationId xmlns:a16="http://schemas.microsoft.com/office/drawing/2014/main" id="{06678EEA-F28C-199E-32FC-9FADD7DDE20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7601545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C0FF144DA49D44AD02742A471BDC20" ma:contentTypeVersion="18" ma:contentTypeDescription="Create a new document." ma:contentTypeScope="" ma:versionID="f0854bdf39e6ec405c642b56fd42859f">
  <xsd:schema xmlns:xsd="http://www.w3.org/2001/XMLSchema" xmlns:xs="http://www.w3.org/2001/XMLSchema" xmlns:p="http://schemas.microsoft.com/office/2006/metadata/properties" xmlns:ns2="ebe0e45b-3568-49a2-aa07-6790ef2d3ba9" xmlns:ns3="57db1893-25c8-4178-89a7-3756d9cbf278" targetNamespace="http://schemas.microsoft.com/office/2006/metadata/properties" ma:root="true" ma:fieldsID="511e6da9c690e34186e1ff75c2588140" ns2:_="" ns3:_="">
    <xsd:import namespace="ebe0e45b-3568-49a2-aa07-6790ef2d3ba9"/>
    <xsd:import namespace="57db1893-25c8-4178-89a7-3756d9cbf27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e0e45b-3568-49a2-aa07-6790ef2d3b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fab787f-153a-46c4-86c0-bc487e4276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db1893-25c8-4178-89a7-3756d9cbf27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d369249-5489-4a0a-b904-92fdc65604bd}" ma:internalName="TaxCatchAll" ma:showField="CatchAllData" ma:web="57db1893-25c8-4178-89a7-3756d9cbf2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7db1893-25c8-4178-89a7-3756d9cbf278">
      <UserInfo>
        <DisplayName>Niels Cremers</DisplayName>
        <AccountId>44</AccountId>
        <AccountType/>
      </UserInfo>
    </SharedWithUsers>
    <TaxCatchAll xmlns="57db1893-25c8-4178-89a7-3756d9cbf278" xsi:nil="true"/>
    <lcf76f155ced4ddcb4097134ff3c332f xmlns="ebe0e45b-3568-49a2-aa07-6790ef2d3b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5F89EE-606B-48BE-A647-4EAB19D648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e0e45b-3568-49a2-aa07-6790ef2d3ba9"/>
    <ds:schemaRef ds:uri="57db1893-25c8-4178-89a7-3756d9cbf2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307678-7799-4E8B-A4DA-4C0128AC93CA}">
  <ds:schemaRefs>
    <ds:schemaRef ds:uri="http://schemas.microsoft.com/sharepoint/v3/contenttype/forms"/>
  </ds:schemaRefs>
</ds:datastoreItem>
</file>

<file path=customXml/itemProps3.xml><?xml version="1.0" encoding="utf-8"?>
<ds:datastoreItem xmlns:ds="http://schemas.openxmlformats.org/officeDocument/2006/customXml" ds:itemID="{FAB0B84F-F974-4396-9653-1CCECC47D637}">
  <ds:schemaRefs>
    <ds:schemaRef ds:uri="http://purl.org/dc/terms/"/>
    <ds:schemaRef ds:uri="57db1893-25c8-4178-89a7-3756d9cbf278"/>
    <ds:schemaRef ds:uri="http://schemas.microsoft.com/office/2006/documentManagement/types"/>
    <ds:schemaRef ds:uri="http://purl.org/dc/elements/1.1/"/>
    <ds:schemaRef ds:uri="http://schemas.microsoft.com/office/2006/metadata/properties"/>
    <ds:schemaRef ds:uri="ebe0e45b-3568-49a2-aa07-6790ef2d3ba9"/>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4697</Words>
  <Application>Microsoft Office PowerPoint</Application>
  <PresentationFormat>Widescreen</PresentationFormat>
  <Paragraphs>400</Paragraphs>
  <Slides>37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Barlow</vt:lpstr>
      <vt:lpstr>Calibri</vt:lpstr>
      <vt:lpstr>Calibri Light</vt:lpstr>
      <vt:lpstr>Courier New</vt:lpstr>
      <vt:lpstr>Symbol</vt:lpstr>
      <vt:lpstr>Kantoorthema</vt:lpstr>
      <vt:lpstr>PowerPoint Presentation</vt:lpstr>
      <vt:lpstr>Programma</vt:lpstr>
      <vt:lpstr>PowerPoint Presentation</vt:lpstr>
      <vt:lpstr>Toekomstig vliegscenario MAA</vt:lpstr>
      <vt:lpstr>Toekomstig vliegscenario MAA</vt:lpstr>
      <vt:lpstr>PowerPoint Presentation</vt:lpstr>
      <vt:lpstr>M.e.r.-beoordeling LHB en overige procedures</vt:lpstr>
      <vt:lpstr>Informatiebijeenkomsten m.e.r.-beoordeling LHB</vt:lpstr>
      <vt:lpstr>Wat is nieuw sinds 6 juli 2023? </vt:lpstr>
      <vt:lpstr>Informatiebijeenkomsten m.e.r.-beoordeling LHB</vt:lpstr>
      <vt:lpstr>Te onderzoeken scenario’s</vt:lpstr>
      <vt:lpstr>Operationele uitgangspunten</vt:lpstr>
      <vt:lpstr>Wat onderzoeken we?</vt:lpstr>
      <vt:lpstr>Geluid</vt:lpstr>
      <vt:lpstr>Geluid: van NRM naar Doc29</vt:lpstr>
      <vt:lpstr>Geluid: van NRM naar Doc29 </vt:lpstr>
      <vt:lpstr>Externe veiligheid (ongewijzigd)</vt:lpstr>
      <vt:lpstr>Ruimtegebruik en ruimtelijke ordening</vt:lpstr>
      <vt:lpstr>Luchtkwaliteit</vt:lpstr>
      <vt:lpstr>Luchtkwaliteit</vt:lpstr>
      <vt:lpstr>Luchtkwaliteit</vt:lpstr>
      <vt:lpstr>Luchtkwaliteit</vt:lpstr>
      <vt:lpstr>Luchtkwaliteit</vt:lpstr>
      <vt:lpstr>Luchtkwaliteit</vt:lpstr>
      <vt:lpstr>Geur</vt:lpstr>
      <vt:lpstr>Geur</vt:lpstr>
      <vt:lpstr>Klimaat (ongewijzigd)</vt:lpstr>
      <vt:lpstr>Gezondheid</vt:lpstr>
      <vt:lpstr>Natuur</vt:lpstr>
      <vt:lpstr>Mitigerende maatregelen</vt:lpstr>
      <vt:lpstr>Vervolg</vt:lpstr>
      <vt:lpstr>Communicatie</vt:lpstr>
      <vt:lpstr>PowerPoint Presentation</vt:lpstr>
      <vt:lpstr>Bij inhoudelijke vragen of opmerkingen: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Sarah De Bruijn</dc:creator>
  <cp:lastModifiedBy>Hella Hendriks</cp:lastModifiedBy>
  <cp:revision>37</cp:revision>
  <cp:lastPrinted>2024-01-17T14:46:48Z</cp:lastPrinted>
  <dcterms:created xsi:type="dcterms:W3CDTF">2021-12-07T13:18:33Z</dcterms:created>
  <dcterms:modified xsi:type="dcterms:W3CDTF">2024-01-26T19:04:04Z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0x010100C3C0FF144DA49D44AD02742A471BDC20</vt:lpwstr>
  </property>
  <property fmtid="{D5CDD505-2E9C-101B-9397-08002B2CF9AE}" pid="3" name="MediaServiceImageTags">
    <vt:lpwstr/>
  </property>
</Properties>
</file>